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4" r:id="rId3"/>
    <p:sldId id="258" r:id="rId4"/>
    <p:sldId id="259" r:id="rId5"/>
    <p:sldId id="265" r:id="rId6"/>
    <p:sldId id="266" r:id="rId7"/>
    <p:sldId id="267" r:id="rId8"/>
    <p:sldId id="257" r:id="rId9"/>
    <p:sldId id="260" r:id="rId10"/>
    <p:sldId id="268" r:id="rId11"/>
    <p:sldId id="269"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4660"/>
  </p:normalViewPr>
  <p:slideViewPr>
    <p:cSldViewPr snapToGrid="0" showGuides="1">
      <p:cViewPr varScale="1">
        <p:scale>
          <a:sx n="69" d="100"/>
          <a:sy n="69" d="100"/>
        </p:scale>
        <p:origin x="412" y="44"/>
      </p:cViewPr>
      <p:guideLst>
        <p:guide orient="horz" pos="2137"/>
        <p:guide pos="3840"/>
      </p:guideLst>
    </p:cSldViewPr>
  </p:slideViewPr>
  <p:notesTextViewPr>
    <p:cViewPr>
      <p:scale>
        <a:sx n="1" d="1"/>
        <a:sy n="1" d="1"/>
      </p:scale>
      <p:origin x="0" y="0"/>
    </p:cViewPr>
  </p:notesTextViewPr>
  <p:sorterViewPr>
    <p:cViewPr>
      <p:scale>
        <a:sx n="80" d="100"/>
        <a:sy n="80" d="100"/>
      </p:scale>
      <p:origin x="0" y="-57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1"/>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2859994-D37C-40EA-A292-FD7EF0AE8DD0}"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1194306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859994-D37C-40EA-A292-FD7EF0AE8DD0}"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2202431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859994-D37C-40EA-A292-FD7EF0AE8DD0}"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2408284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2859994-D37C-40EA-A292-FD7EF0AE8DD0}"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4052630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1">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2859994-D37C-40EA-A292-FD7EF0AE8DD0}"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731207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1"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1"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2859994-D37C-40EA-A292-FD7EF0AE8DD0}"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4279860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6"/>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9" y="1681164"/>
            <a:ext cx="5157787"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9" y="2505076"/>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4"/>
            <a:ext cx="5183188"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2" y="2505076"/>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2859994-D37C-40EA-A292-FD7EF0AE8DD0}" type="datetimeFigureOut">
              <a:rPr lang="en-GB" smtClean="0"/>
              <a:t>08/06/2020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1731889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2859994-D37C-40EA-A292-FD7EF0AE8DD0}" type="datetimeFigureOut">
              <a:rPr lang="en-GB" smtClean="0"/>
              <a:t>08/06/2020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1258652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859994-D37C-40EA-A292-FD7EF0AE8DD0}" type="datetimeFigureOut">
              <a:rPr lang="en-GB" smtClean="0"/>
              <a:t>08/06/2020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23005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6"/>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smtClean="0"/>
              <a:t>Edit Master text styles</a:t>
            </a:r>
          </a:p>
        </p:txBody>
      </p:sp>
      <p:sp>
        <p:nvSpPr>
          <p:cNvPr id="5" name="Date Placeholder 4"/>
          <p:cNvSpPr>
            <a:spLocks noGrp="1"/>
          </p:cNvSpPr>
          <p:nvPr>
            <p:ph type="dt" sz="half" idx="10"/>
          </p:nvPr>
        </p:nvSpPr>
        <p:spPr/>
        <p:txBody>
          <a:bodyPr/>
          <a:lstStyle/>
          <a:p>
            <a:fld id="{82859994-D37C-40EA-A292-FD7EF0AE8DD0}"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23173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6"/>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smtClean="0"/>
              <a:t>Edit Master text styles</a:t>
            </a:r>
          </a:p>
        </p:txBody>
      </p:sp>
      <p:sp>
        <p:nvSpPr>
          <p:cNvPr id="5" name="Date Placeholder 4"/>
          <p:cNvSpPr>
            <a:spLocks noGrp="1"/>
          </p:cNvSpPr>
          <p:nvPr>
            <p:ph type="dt" sz="half" idx="10"/>
          </p:nvPr>
        </p:nvSpPr>
        <p:spPr/>
        <p:txBody>
          <a:bodyPr/>
          <a:lstStyle/>
          <a:p>
            <a:fld id="{82859994-D37C-40EA-A292-FD7EF0AE8DD0}"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17786B-5F9E-4055-AC46-F0C28E480DA0}" type="slidenum">
              <a:rPr lang="en-GB" smtClean="0"/>
              <a:t>‹#›</a:t>
            </a:fld>
            <a:endParaRPr lang="en-GB"/>
          </a:p>
        </p:txBody>
      </p:sp>
    </p:spTree>
    <p:extLst>
      <p:ext uri="{BB962C8B-B14F-4D97-AF65-F5344CB8AC3E}">
        <p14:creationId xmlns:p14="http://schemas.microsoft.com/office/powerpoint/2010/main" val="999870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859994-D37C-40EA-A292-FD7EF0AE8DD0}" type="datetimeFigureOut">
              <a:rPr lang="en-GB" smtClean="0"/>
              <a:t>08/06/2020</a:t>
            </a:fld>
            <a:endParaRPr lang="en-GB"/>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7786B-5F9E-4055-AC46-F0C28E480DA0}" type="slidenum">
              <a:rPr lang="en-GB" smtClean="0"/>
              <a:t>‹#›</a:t>
            </a:fld>
            <a:endParaRPr lang="en-GB"/>
          </a:p>
        </p:txBody>
      </p:sp>
    </p:spTree>
    <p:extLst>
      <p:ext uri="{BB962C8B-B14F-4D97-AF65-F5344CB8AC3E}">
        <p14:creationId xmlns:p14="http://schemas.microsoft.com/office/powerpoint/2010/main" val="3000367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4" indent="-228604" algn="l" defTabSz="914411"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09" indent="-228604"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5" indent="-228604"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1"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7"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2"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38"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4"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49"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11" rtl="0" eaLnBrk="1" latinLnBrk="0" hangingPunct="1">
        <a:defRPr sz="1801" kern="1200">
          <a:solidFill>
            <a:schemeClr val="tx1"/>
          </a:solidFill>
          <a:latin typeface="+mn-lt"/>
          <a:ea typeface="+mn-ea"/>
          <a:cs typeface="+mn-cs"/>
        </a:defRPr>
      </a:lvl1pPr>
      <a:lvl2pPr marL="457206" algn="l" defTabSz="914411" rtl="0" eaLnBrk="1" latinLnBrk="0" hangingPunct="1">
        <a:defRPr sz="1801" kern="1200">
          <a:solidFill>
            <a:schemeClr val="tx1"/>
          </a:solidFill>
          <a:latin typeface="+mn-lt"/>
          <a:ea typeface="+mn-ea"/>
          <a:cs typeface="+mn-cs"/>
        </a:defRPr>
      </a:lvl2pPr>
      <a:lvl3pPr marL="914411" algn="l" defTabSz="914411" rtl="0" eaLnBrk="1" latinLnBrk="0" hangingPunct="1">
        <a:defRPr sz="1801" kern="1200">
          <a:solidFill>
            <a:schemeClr val="tx1"/>
          </a:solidFill>
          <a:latin typeface="+mn-lt"/>
          <a:ea typeface="+mn-ea"/>
          <a:cs typeface="+mn-cs"/>
        </a:defRPr>
      </a:lvl3pPr>
      <a:lvl4pPr marL="1371617" algn="l" defTabSz="914411" rtl="0" eaLnBrk="1" latinLnBrk="0" hangingPunct="1">
        <a:defRPr sz="1801" kern="1200">
          <a:solidFill>
            <a:schemeClr val="tx1"/>
          </a:solidFill>
          <a:latin typeface="+mn-lt"/>
          <a:ea typeface="+mn-ea"/>
          <a:cs typeface="+mn-cs"/>
        </a:defRPr>
      </a:lvl4pPr>
      <a:lvl5pPr marL="1828823" algn="l" defTabSz="914411" rtl="0" eaLnBrk="1" latinLnBrk="0" hangingPunct="1">
        <a:defRPr sz="1801" kern="1200">
          <a:solidFill>
            <a:schemeClr val="tx1"/>
          </a:solidFill>
          <a:latin typeface="+mn-lt"/>
          <a:ea typeface="+mn-ea"/>
          <a:cs typeface="+mn-cs"/>
        </a:defRPr>
      </a:lvl5pPr>
      <a:lvl6pPr marL="2286029" algn="l" defTabSz="914411" rtl="0" eaLnBrk="1" latinLnBrk="0" hangingPunct="1">
        <a:defRPr sz="1801" kern="1200">
          <a:solidFill>
            <a:schemeClr val="tx1"/>
          </a:solidFill>
          <a:latin typeface="+mn-lt"/>
          <a:ea typeface="+mn-ea"/>
          <a:cs typeface="+mn-cs"/>
        </a:defRPr>
      </a:lvl6pPr>
      <a:lvl7pPr marL="2743234" algn="l" defTabSz="914411" rtl="0" eaLnBrk="1" latinLnBrk="0" hangingPunct="1">
        <a:defRPr sz="1801" kern="1200">
          <a:solidFill>
            <a:schemeClr val="tx1"/>
          </a:solidFill>
          <a:latin typeface="+mn-lt"/>
          <a:ea typeface="+mn-ea"/>
          <a:cs typeface="+mn-cs"/>
        </a:defRPr>
      </a:lvl7pPr>
      <a:lvl8pPr marL="3200440" algn="l" defTabSz="914411" rtl="0" eaLnBrk="1" latinLnBrk="0" hangingPunct="1">
        <a:defRPr sz="1801" kern="1200">
          <a:solidFill>
            <a:schemeClr val="tx1"/>
          </a:solidFill>
          <a:latin typeface="+mn-lt"/>
          <a:ea typeface="+mn-ea"/>
          <a:cs typeface="+mn-cs"/>
        </a:defRPr>
      </a:lvl8pPr>
      <a:lvl9pPr marL="3657646" algn="l" defTabSz="91441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hyperlink" Target="https://quizizz.com/admin/quiz/5ebafefb4044b3001bfa5f91/recap-slums-dme-qui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7.png"/><Relationship Id="rId2" Type="http://schemas.openxmlformats.org/officeDocument/2006/relationships/hyperlink" Target="https://www.youtube.com/watch?v=vsxrDnbR5fg" TargetMode="Externa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youtube.com/watch?v=sDeDpk-5H5w" TargetMode="Externa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youtube.com/watch?v=MSEHp9VMRuo"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1" y="414013"/>
            <a:ext cx="10792692" cy="706292"/>
          </a:xfrm>
          <a:solidFill>
            <a:schemeClr val="accent4"/>
          </a:solidFill>
          <a:ln w="38100">
            <a:solidFill>
              <a:schemeClr val="tx1"/>
            </a:solidFill>
          </a:ln>
        </p:spPr>
        <p:txBody>
          <a:bodyPr>
            <a:normAutofit/>
          </a:bodyPr>
          <a:lstStyle/>
          <a:p>
            <a:r>
              <a:rPr lang="en-GB" sz="3600" b="1" dirty="0" smtClean="0"/>
              <a:t>Task C: Making a decision based on the information</a:t>
            </a:r>
            <a:endParaRPr lang="en-GB" sz="3600" b="1" dirty="0"/>
          </a:p>
        </p:txBody>
      </p:sp>
      <p:sp>
        <p:nvSpPr>
          <p:cNvPr id="3" name="Content Placeholder 2"/>
          <p:cNvSpPr>
            <a:spLocks noGrp="1"/>
          </p:cNvSpPr>
          <p:nvPr>
            <p:ph idx="1"/>
          </p:nvPr>
        </p:nvSpPr>
        <p:spPr>
          <a:xfrm>
            <a:off x="736601" y="1673333"/>
            <a:ext cx="10527143" cy="4417507"/>
          </a:xfrm>
          <a:ln w="57150">
            <a:noFill/>
            <a:prstDash val="sysDash"/>
          </a:ln>
        </p:spPr>
        <p:txBody>
          <a:bodyPr numCol="2">
            <a:normAutofit/>
          </a:bodyPr>
          <a:lstStyle/>
          <a:p>
            <a:pPr marL="0" indent="0" algn="just">
              <a:buNone/>
            </a:pPr>
            <a:endParaRPr lang="en-GB" sz="1800" dirty="0" smtClean="0"/>
          </a:p>
          <a:p>
            <a:pPr marL="0" indent="0" algn="just">
              <a:buNone/>
            </a:pPr>
            <a:r>
              <a:rPr lang="en-GB" sz="2000" dirty="0" smtClean="0"/>
              <a:t>This weeks work is where we bring together everything we have done in the past few weeks.</a:t>
            </a:r>
          </a:p>
          <a:p>
            <a:pPr marL="0" indent="0" algn="just">
              <a:buNone/>
            </a:pPr>
            <a:endParaRPr lang="en-GB" sz="2000" dirty="0" smtClean="0"/>
          </a:p>
          <a:p>
            <a:pPr marL="0" indent="0" algn="just">
              <a:buNone/>
            </a:pPr>
            <a:endParaRPr lang="en-GB" sz="2000" dirty="0"/>
          </a:p>
          <a:p>
            <a:pPr marL="0" indent="0" algn="just">
              <a:buNone/>
            </a:pPr>
            <a:r>
              <a:rPr lang="en-GB" sz="2000" dirty="0" smtClean="0"/>
              <a:t>I would like you to follow the </a:t>
            </a:r>
            <a:r>
              <a:rPr lang="en-GB" sz="2000" dirty="0" err="1" smtClean="0"/>
              <a:t>powerpoint</a:t>
            </a:r>
            <a:r>
              <a:rPr lang="en-GB" sz="2000" dirty="0" smtClean="0"/>
              <a:t> through this time, completing each task as you go. </a:t>
            </a:r>
          </a:p>
          <a:p>
            <a:pPr marL="0" indent="0" algn="just">
              <a:buNone/>
            </a:pPr>
            <a:endParaRPr lang="en-GB" sz="2000" dirty="0" smtClean="0"/>
          </a:p>
          <a:p>
            <a:pPr marL="0" indent="0" algn="just">
              <a:buNone/>
            </a:pPr>
            <a:endParaRPr lang="en-GB" sz="2000" dirty="0"/>
          </a:p>
          <a:p>
            <a:pPr marL="0" indent="0" algn="just">
              <a:buNone/>
            </a:pPr>
            <a:r>
              <a:rPr lang="en-GB" sz="2000" dirty="0" smtClean="0"/>
              <a:t>It might work best if you put it in slide show mode (although you will have to minimise – if you want to then type on it). </a:t>
            </a:r>
          </a:p>
          <a:p>
            <a:pPr marL="0" indent="0" algn="just">
              <a:buNone/>
            </a:pPr>
            <a:endParaRPr lang="en-GB" sz="2000" dirty="0" smtClean="0"/>
          </a:p>
          <a:p>
            <a:pPr marL="0" indent="0" algn="just">
              <a:buNone/>
            </a:pPr>
            <a:r>
              <a:rPr lang="en-GB" sz="2000" dirty="0"/>
              <a:t>	</a:t>
            </a:r>
            <a:r>
              <a:rPr lang="en-GB" sz="2000" dirty="0" smtClean="0"/>
              <a:t>There are hints for some tasks, that will 	be revealed when you click in slide 	show 	mode. Think before revealing, then use it 	to check.</a:t>
            </a:r>
          </a:p>
          <a:p>
            <a:pPr marL="0" indent="0">
              <a:buNone/>
            </a:pPr>
            <a:endParaRPr lang="en-GB" sz="2000" dirty="0" smtClean="0"/>
          </a:p>
          <a:p>
            <a:pPr marL="0" indent="0">
              <a:buNone/>
            </a:pPr>
            <a:endParaRPr lang="en-GB" sz="1100" dirty="0"/>
          </a:p>
          <a:p>
            <a:pPr marL="0" indent="0">
              <a:buNone/>
            </a:pPr>
            <a:endParaRPr lang="en-GB" sz="1100" dirty="0"/>
          </a:p>
          <a:p>
            <a:pPr marL="0" indent="0" algn="just">
              <a:buNone/>
            </a:pPr>
            <a:r>
              <a:rPr lang="en-GB" sz="2000" dirty="0"/>
              <a:t>	</a:t>
            </a:r>
            <a:r>
              <a:rPr lang="en-GB" sz="2000" dirty="0" smtClean="0"/>
              <a:t>You can work on paper, or on a 	computer, and will submit the task at the 	end.</a:t>
            </a:r>
            <a:endParaRPr lang="en-GB" sz="2000" dirty="0"/>
          </a:p>
        </p:txBody>
      </p:sp>
      <p:pic>
        <p:nvPicPr>
          <p:cNvPr id="1026" name="Picture 2" descr="https://static.thenounproject.com/png/1238185-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088" y="4149618"/>
            <a:ext cx="804429" cy="8044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thenounproject.com/png/1203201-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2638" y="5748076"/>
            <a:ext cx="847706" cy="84770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tatic.thenounproject.com/png/3194435-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3710" y="3043927"/>
            <a:ext cx="770145" cy="7701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tatic.thenounproject.com/png/2518362-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3855" y="5252135"/>
            <a:ext cx="838705" cy="83870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static.thenounproject.com/png/2041166-20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5649" y="5252135"/>
            <a:ext cx="1000882" cy="100088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static.thenounproject.com/png/1776609-20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63273" y="2721926"/>
            <a:ext cx="767484" cy="7674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98128" y="1442500"/>
            <a:ext cx="4167962" cy="461665"/>
          </a:xfrm>
          <a:prstGeom prst="rect">
            <a:avLst/>
          </a:prstGeom>
          <a:solidFill>
            <a:srgbClr val="FFFF00"/>
          </a:solidFill>
          <a:ln w="38100" cmpd="dbl">
            <a:solidFill>
              <a:schemeClr val="tx1"/>
            </a:solidFill>
          </a:ln>
        </p:spPr>
        <p:txBody>
          <a:bodyPr wrap="square" rtlCol="0">
            <a:spAutoFit/>
          </a:bodyPr>
          <a:lstStyle/>
          <a:p>
            <a:pPr algn="ctr"/>
            <a:r>
              <a:rPr lang="en-GB" sz="2400" b="1" dirty="0" smtClean="0"/>
              <a:t>READ ME BEFORE STARTING</a:t>
            </a:r>
            <a:endParaRPr lang="en-GB" sz="2400" b="1" dirty="0"/>
          </a:p>
        </p:txBody>
      </p:sp>
    </p:spTree>
    <p:extLst>
      <p:ext uri="{BB962C8B-B14F-4D97-AF65-F5344CB8AC3E}">
        <p14:creationId xmlns:p14="http://schemas.microsoft.com/office/powerpoint/2010/main" val="373736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4"/>
                                        </p:tgtEl>
                                        <p:attrNameLst>
                                          <p:attrName>ppt_w</p:attrName>
                                        </p:attrNameLst>
                                      </p:cBhvr>
                                      <p:tavLst>
                                        <p:tav tm="0">
                                          <p:val>
                                            <p:strVal val="ppt_w"/>
                                          </p:val>
                                        </p:tav>
                                        <p:tav tm="100000">
                                          <p:val>
                                            <p:fltVal val="0"/>
                                          </p:val>
                                        </p:tav>
                                      </p:tavLst>
                                    </p:anim>
                                    <p:anim calcmode="lin" valueType="num">
                                      <p:cBhvr>
                                        <p:cTn id="7" dur="1000"/>
                                        <p:tgtEl>
                                          <p:spTgt spid="4"/>
                                        </p:tgtEl>
                                        <p:attrNameLst>
                                          <p:attrName>ppt_h</p:attrName>
                                        </p:attrNameLst>
                                      </p:cBhvr>
                                      <p:tavLst>
                                        <p:tav tm="0">
                                          <p:val>
                                            <p:strVal val="ppt_h"/>
                                          </p:val>
                                        </p:tav>
                                        <p:tav tm="100000">
                                          <p:val>
                                            <p:fltVal val="0"/>
                                          </p:val>
                                        </p:tav>
                                      </p:tavLst>
                                    </p:anim>
                                    <p:anim calcmode="lin" valueType="num">
                                      <p:cBhvr>
                                        <p:cTn id="8" dur="1000"/>
                                        <p:tgtEl>
                                          <p:spTgt spid="4"/>
                                        </p:tgtEl>
                                        <p:attrNameLst>
                                          <p:attrName>style.rotation</p:attrName>
                                        </p:attrNameLst>
                                      </p:cBhvr>
                                      <p:tavLst>
                                        <p:tav tm="0">
                                          <p:val>
                                            <p:fltVal val="0"/>
                                          </p:val>
                                        </p:tav>
                                        <p:tav tm="100000">
                                          <p:val>
                                            <p:fltVal val="90"/>
                                          </p:val>
                                        </p:tav>
                                      </p:tavLst>
                                    </p:anim>
                                    <p:animEffect transition="out" filter="fade">
                                      <p:cBhvr>
                                        <p:cTn id="9" dur="1000"/>
                                        <p:tgtEl>
                                          <p:spTgt spid="4"/>
                                        </p:tgtEl>
                                      </p:cBhvr>
                                    </p:animEffect>
                                    <p:set>
                                      <p:cBhvr>
                                        <p:cTn id="10"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35002" y="107999"/>
            <a:ext cx="10515600" cy="467295"/>
          </a:xfrm>
          <a:solidFill>
            <a:schemeClr val="accent4">
              <a:lumMod val="40000"/>
              <a:lumOff val="60000"/>
            </a:schemeClr>
          </a:solidFill>
          <a:ln w="28575">
            <a:solidFill>
              <a:schemeClr val="tx1"/>
            </a:solidFill>
            <a:prstDash val="sysDot"/>
          </a:ln>
        </p:spPr>
        <p:txBody>
          <a:bodyPr>
            <a:normAutofit/>
          </a:bodyPr>
          <a:lstStyle/>
          <a:p>
            <a:r>
              <a:rPr lang="en-GB" sz="2400" b="1" dirty="0" smtClean="0"/>
              <a:t>How to structure your answer</a:t>
            </a:r>
            <a:endParaRPr lang="en-GB" sz="2400" b="1" dirty="0"/>
          </a:p>
        </p:txBody>
      </p:sp>
      <p:sp>
        <p:nvSpPr>
          <p:cNvPr id="4" name="TextBox 3"/>
          <p:cNvSpPr txBox="1"/>
          <p:nvPr/>
        </p:nvSpPr>
        <p:spPr>
          <a:xfrm>
            <a:off x="10427855" y="6326909"/>
            <a:ext cx="1683329" cy="369332"/>
          </a:xfrm>
          <a:prstGeom prst="rect">
            <a:avLst/>
          </a:prstGeom>
          <a:solidFill>
            <a:schemeClr val="accent1">
              <a:lumMod val="20000"/>
              <a:lumOff val="80000"/>
            </a:schemeClr>
          </a:solidFill>
        </p:spPr>
        <p:txBody>
          <a:bodyPr wrap="square" rtlCol="0">
            <a:spAutoFit/>
          </a:bodyPr>
          <a:lstStyle/>
          <a:p>
            <a:r>
              <a:rPr lang="en-GB" dirty="0" smtClean="0">
                <a:hlinkClick r:id="rId2" action="ppaction://hlinksldjump"/>
              </a:rPr>
              <a:t>Back</a:t>
            </a:r>
            <a:r>
              <a:rPr lang="en-GB" dirty="0" smtClean="0"/>
              <a:t> </a:t>
            </a:r>
            <a:r>
              <a:rPr lang="en-GB" sz="1200" dirty="0" smtClean="0"/>
              <a:t>to the question</a:t>
            </a:r>
            <a:endParaRPr lang="en-GB" sz="1200" dirty="0"/>
          </a:p>
        </p:txBody>
      </p:sp>
      <p:sp>
        <p:nvSpPr>
          <p:cNvPr id="5" name="TextBox 4"/>
          <p:cNvSpPr txBox="1"/>
          <p:nvPr/>
        </p:nvSpPr>
        <p:spPr>
          <a:xfrm>
            <a:off x="635002" y="684791"/>
            <a:ext cx="10515600" cy="1015663"/>
          </a:xfrm>
          <a:prstGeom prst="rect">
            <a:avLst/>
          </a:prstGeom>
          <a:solidFill>
            <a:schemeClr val="accent1">
              <a:lumMod val="40000"/>
              <a:lumOff val="60000"/>
            </a:schemeClr>
          </a:solidFill>
          <a:ln w="38100">
            <a:solidFill>
              <a:schemeClr val="tx1"/>
            </a:solidFill>
            <a:prstDash val="sysDash"/>
          </a:ln>
        </p:spPr>
        <p:txBody>
          <a:bodyPr wrap="square" rtlCol="0">
            <a:spAutoFit/>
          </a:bodyPr>
          <a:lstStyle/>
          <a:p>
            <a:r>
              <a:rPr lang="en-GB" sz="1200" b="1" dirty="0" smtClean="0"/>
              <a:t>6. How far do you believe that </a:t>
            </a:r>
            <a:r>
              <a:rPr lang="en-GB" sz="1200" b="1" dirty="0" err="1" smtClean="0"/>
              <a:t>Kibera</a:t>
            </a:r>
            <a:r>
              <a:rPr lang="en-GB" sz="1200" b="1" dirty="0" smtClean="0"/>
              <a:t> in Nairobi, is a slum of hope?</a:t>
            </a:r>
          </a:p>
          <a:p>
            <a:endParaRPr lang="en-GB" sz="1050" dirty="0"/>
          </a:p>
          <a:p>
            <a:pPr marL="285750" indent="-285750">
              <a:buFont typeface="Arial" panose="020B0604020202020204" pitchFamily="34" charset="0"/>
              <a:buChar char="•"/>
            </a:pPr>
            <a:r>
              <a:rPr lang="en-GB" sz="1200" dirty="0" smtClean="0"/>
              <a:t>You should use evidence from the booklet (sections A, B and C) to support your decision</a:t>
            </a:r>
          </a:p>
          <a:p>
            <a:pPr marL="285750" indent="-285750">
              <a:buFont typeface="Arial" panose="020B0604020202020204" pitchFamily="34" charset="0"/>
              <a:buChar char="•"/>
            </a:pPr>
            <a:r>
              <a:rPr lang="en-GB" sz="1200" dirty="0" smtClean="0"/>
              <a:t>You should show how far you agree (use statements like: I fully agree, I mostly agree, I disagree with the statement)</a:t>
            </a:r>
          </a:p>
          <a:p>
            <a:pPr marL="285750" indent="-285750">
              <a:buFont typeface="Arial" panose="020B0604020202020204" pitchFamily="34" charset="0"/>
              <a:buChar char="•"/>
            </a:pPr>
            <a:r>
              <a:rPr lang="en-GB" sz="1200" dirty="0" smtClean="0"/>
              <a:t>You could include one other example of a slum that may contrast to </a:t>
            </a:r>
            <a:r>
              <a:rPr lang="en-GB" sz="1200" dirty="0" err="1" smtClean="0"/>
              <a:t>Kibera</a:t>
            </a:r>
            <a:r>
              <a:rPr lang="en-GB" sz="1200" dirty="0" smtClean="0"/>
              <a:t>.</a:t>
            </a:r>
          </a:p>
        </p:txBody>
      </p:sp>
      <p:sp>
        <p:nvSpPr>
          <p:cNvPr id="6" name="Left-Right Arrow 5"/>
          <p:cNvSpPr/>
          <p:nvPr/>
        </p:nvSpPr>
        <p:spPr>
          <a:xfrm>
            <a:off x="838913" y="2527113"/>
            <a:ext cx="10515600" cy="258618"/>
          </a:xfrm>
          <a:prstGeom prst="leftRightArrow">
            <a:avLst/>
          </a:prstGeom>
          <a:solidFill>
            <a:schemeClr val="tx2">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785091" y="1905439"/>
            <a:ext cx="1884218" cy="523220"/>
          </a:xfrm>
          <a:prstGeom prst="rect">
            <a:avLst/>
          </a:prstGeom>
          <a:solidFill>
            <a:srgbClr val="92D050"/>
          </a:solidFill>
        </p:spPr>
        <p:txBody>
          <a:bodyPr wrap="square" rtlCol="0">
            <a:spAutoFit/>
          </a:bodyPr>
          <a:lstStyle/>
          <a:p>
            <a:r>
              <a:rPr lang="en-GB" sz="1400" b="1" dirty="0" smtClean="0"/>
              <a:t>Completely agree </a:t>
            </a:r>
            <a:r>
              <a:rPr lang="en-GB" sz="1400" dirty="0" smtClean="0"/>
              <a:t>– </a:t>
            </a:r>
            <a:r>
              <a:rPr lang="en-GB" sz="1400" dirty="0" err="1" smtClean="0"/>
              <a:t>Kibera</a:t>
            </a:r>
            <a:r>
              <a:rPr lang="en-GB" sz="1400" dirty="0" smtClean="0"/>
              <a:t> = Slum of hope</a:t>
            </a:r>
            <a:endParaRPr lang="en-GB" sz="1400" dirty="0"/>
          </a:p>
        </p:txBody>
      </p:sp>
      <p:sp>
        <p:nvSpPr>
          <p:cNvPr id="8" name="TextBox 7"/>
          <p:cNvSpPr txBox="1"/>
          <p:nvPr/>
        </p:nvSpPr>
        <p:spPr>
          <a:xfrm>
            <a:off x="10067635" y="1876522"/>
            <a:ext cx="1801091" cy="492443"/>
          </a:xfrm>
          <a:prstGeom prst="rect">
            <a:avLst/>
          </a:prstGeom>
          <a:solidFill>
            <a:srgbClr val="FF4747"/>
          </a:solidFill>
        </p:spPr>
        <p:txBody>
          <a:bodyPr wrap="square" rtlCol="0">
            <a:spAutoFit/>
          </a:bodyPr>
          <a:lstStyle/>
          <a:p>
            <a:r>
              <a:rPr lang="en-GB" sz="1400" b="1" dirty="0" smtClean="0">
                <a:solidFill>
                  <a:schemeClr val="bg1"/>
                </a:solidFill>
              </a:rPr>
              <a:t>Completely disagree </a:t>
            </a:r>
            <a:r>
              <a:rPr lang="en-GB" sz="1200" dirty="0" smtClean="0">
                <a:solidFill>
                  <a:schemeClr val="bg1"/>
                </a:solidFill>
              </a:rPr>
              <a:t>– </a:t>
            </a:r>
            <a:r>
              <a:rPr lang="en-GB" sz="1200" dirty="0" err="1" smtClean="0">
                <a:solidFill>
                  <a:schemeClr val="bg1"/>
                </a:solidFill>
              </a:rPr>
              <a:t>Kibera</a:t>
            </a:r>
            <a:r>
              <a:rPr lang="en-GB" sz="1200" dirty="0" smtClean="0">
                <a:solidFill>
                  <a:schemeClr val="bg1"/>
                </a:solidFill>
              </a:rPr>
              <a:t> = slum of despair</a:t>
            </a:r>
            <a:endParaRPr lang="en-GB" sz="1200" dirty="0">
              <a:solidFill>
                <a:schemeClr val="bg1"/>
              </a:solidFill>
            </a:endParaRPr>
          </a:p>
        </p:txBody>
      </p:sp>
      <p:sp>
        <p:nvSpPr>
          <p:cNvPr id="9" name="TextBox 8"/>
          <p:cNvSpPr txBox="1"/>
          <p:nvPr/>
        </p:nvSpPr>
        <p:spPr>
          <a:xfrm>
            <a:off x="5273965" y="1832252"/>
            <a:ext cx="1856508" cy="646331"/>
          </a:xfrm>
          <a:prstGeom prst="rect">
            <a:avLst/>
          </a:prstGeom>
          <a:solidFill>
            <a:srgbClr val="FFC000"/>
          </a:solidFill>
        </p:spPr>
        <p:txBody>
          <a:bodyPr wrap="square" rtlCol="0">
            <a:spAutoFit/>
          </a:bodyPr>
          <a:lstStyle/>
          <a:p>
            <a:pPr algn="ctr"/>
            <a:r>
              <a:rPr lang="en-GB" sz="1400" b="1" dirty="0" smtClean="0"/>
              <a:t>Partly agree </a:t>
            </a:r>
            <a:r>
              <a:rPr lang="en-GB" sz="1100" dirty="0" smtClean="0"/>
              <a:t>– </a:t>
            </a:r>
          </a:p>
          <a:p>
            <a:pPr algn="ctr"/>
            <a:r>
              <a:rPr lang="en-GB" sz="1100" dirty="0" err="1" smtClean="0"/>
              <a:t>Kibera</a:t>
            </a:r>
            <a:r>
              <a:rPr lang="en-GB" sz="1100" dirty="0" smtClean="0"/>
              <a:t> has some aspects of both slums</a:t>
            </a:r>
            <a:endParaRPr lang="en-GB" sz="1100" dirty="0"/>
          </a:p>
        </p:txBody>
      </p:sp>
      <p:sp>
        <p:nvSpPr>
          <p:cNvPr id="10" name="TextBox 9"/>
          <p:cNvSpPr txBox="1"/>
          <p:nvPr/>
        </p:nvSpPr>
        <p:spPr>
          <a:xfrm>
            <a:off x="314039" y="3137502"/>
            <a:ext cx="2244435" cy="738664"/>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1</a:t>
            </a:r>
            <a:r>
              <a:rPr lang="en-GB" sz="1400" dirty="0" smtClean="0"/>
              <a:t>: Decide where on the scale you sit – use the traffic lights above to help you. </a:t>
            </a:r>
            <a:endParaRPr lang="en-GB" sz="1400" dirty="0"/>
          </a:p>
        </p:txBody>
      </p:sp>
      <p:sp>
        <p:nvSpPr>
          <p:cNvPr id="12" name="TextBox 11"/>
          <p:cNvSpPr txBox="1"/>
          <p:nvPr/>
        </p:nvSpPr>
        <p:spPr>
          <a:xfrm>
            <a:off x="3445164" y="3135336"/>
            <a:ext cx="3486727" cy="954107"/>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2</a:t>
            </a:r>
            <a:r>
              <a:rPr lang="en-GB" sz="1400" dirty="0" smtClean="0"/>
              <a:t>: Go back through the resource booklet (or at least the answers in this weeks work) and note down some facts that support your view point</a:t>
            </a:r>
            <a:endParaRPr lang="en-GB" sz="1400" dirty="0"/>
          </a:p>
        </p:txBody>
      </p:sp>
      <p:sp>
        <p:nvSpPr>
          <p:cNvPr id="13" name="TextBox 12"/>
          <p:cNvSpPr txBox="1"/>
          <p:nvPr/>
        </p:nvSpPr>
        <p:spPr>
          <a:xfrm>
            <a:off x="7818580" y="3143146"/>
            <a:ext cx="4211782" cy="954107"/>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3</a:t>
            </a:r>
            <a:r>
              <a:rPr lang="en-GB" sz="1400" dirty="0" smtClean="0"/>
              <a:t>: Write an opening statement that uses the phrase from the traffic lights on the scale above that you decided on. This sets out your opinion which you then build on.</a:t>
            </a:r>
            <a:endParaRPr lang="en-GB" sz="1400" dirty="0"/>
          </a:p>
        </p:txBody>
      </p:sp>
      <p:sp>
        <p:nvSpPr>
          <p:cNvPr id="14" name="TextBox 13"/>
          <p:cNvSpPr txBox="1"/>
          <p:nvPr/>
        </p:nvSpPr>
        <p:spPr>
          <a:xfrm>
            <a:off x="6680197" y="4518218"/>
            <a:ext cx="5207001" cy="954107"/>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4</a:t>
            </a:r>
            <a:r>
              <a:rPr lang="en-GB" sz="1400" dirty="0" smtClean="0"/>
              <a:t>: Write a paragraph that explains why you believe this about </a:t>
            </a:r>
            <a:r>
              <a:rPr lang="en-GB" sz="1400" dirty="0" err="1"/>
              <a:t>K</a:t>
            </a:r>
            <a:r>
              <a:rPr lang="en-GB" sz="1400" dirty="0" err="1" smtClean="0"/>
              <a:t>ibera</a:t>
            </a:r>
            <a:r>
              <a:rPr lang="en-GB" sz="1400" dirty="0" smtClean="0"/>
              <a:t>. You should try to include at least 3 supporting facts. But for each one link it to why it is (or is not) a slum of hope. (Use ‘which means’ if you are stuck)</a:t>
            </a:r>
            <a:endParaRPr lang="en-GB" sz="1400" dirty="0"/>
          </a:p>
        </p:txBody>
      </p:sp>
      <p:sp>
        <p:nvSpPr>
          <p:cNvPr id="15" name="TextBox 14"/>
          <p:cNvSpPr txBox="1"/>
          <p:nvPr/>
        </p:nvSpPr>
        <p:spPr>
          <a:xfrm>
            <a:off x="214752" y="4430843"/>
            <a:ext cx="5518727" cy="1169551"/>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5: </a:t>
            </a:r>
            <a:r>
              <a:rPr lang="en-GB" sz="1400" dirty="0" smtClean="0"/>
              <a:t>Give an alternative view. You could highlight another shanty town that is different here. </a:t>
            </a:r>
            <a:r>
              <a:rPr lang="en-GB" sz="1400" dirty="0" err="1" smtClean="0"/>
              <a:t>E.g</a:t>
            </a:r>
            <a:r>
              <a:rPr lang="en-GB" sz="1400" dirty="0" smtClean="0"/>
              <a:t> We know Dharavi, in Mumbai is a slum of hope. So if you disagree, you would show why Dharavi is hopeful, but show </a:t>
            </a:r>
            <a:r>
              <a:rPr lang="en-GB" sz="1400" dirty="0" err="1" smtClean="0"/>
              <a:t>Kibera</a:t>
            </a:r>
            <a:r>
              <a:rPr lang="en-GB" sz="1400" dirty="0" smtClean="0"/>
              <a:t> is a slum of despair in comparison. OR CHOOSE A DIFFERENT SLUM that we covered in the resource booklet.</a:t>
            </a:r>
            <a:endParaRPr lang="en-GB" sz="1400" dirty="0"/>
          </a:p>
        </p:txBody>
      </p:sp>
      <p:sp>
        <p:nvSpPr>
          <p:cNvPr id="16" name="Right Arrow 15"/>
          <p:cNvSpPr/>
          <p:nvPr/>
        </p:nvSpPr>
        <p:spPr>
          <a:xfrm>
            <a:off x="2669309" y="3310688"/>
            <a:ext cx="628073" cy="40782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7061199" y="3310851"/>
            <a:ext cx="628073" cy="40782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5400000">
            <a:off x="10825920" y="4030700"/>
            <a:ext cx="544741" cy="3032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0800000">
            <a:off x="5892801" y="4811707"/>
            <a:ext cx="628073" cy="40782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041237" y="5778238"/>
            <a:ext cx="8026398" cy="954107"/>
          </a:xfrm>
          <a:prstGeom prst="rect">
            <a:avLst/>
          </a:prstGeom>
          <a:solidFill>
            <a:schemeClr val="accent4">
              <a:lumMod val="20000"/>
              <a:lumOff val="80000"/>
            </a:schemeClr>
          </a:solidFill>
          <a:ln>
            <a:solidFill>
              <a:schemeClr val="tx1"/>
            </a:solidFill>
          </a:ln>
        </p:spPr>
        <p:txBody>
          <a:bodyPr wrap="square" rtlCol="0">
            <a:spAutoFit/>
          </a:bodyPr>
          <a:lstStyle/>
          <a:p>
            <a:pPr algn="just"/>
            <a:r>
              <a:rPr lang="en-GB" sz="1400" b="1" dirty="0" smtClean="0"/>
              <a:t>Step 6: </a:t>
            </a:r>
            <a:r>
              <a:rPr lang="en-GB" sz="1400" dirty="0" smtClean="0"/>
              <a:t>Finally return to the question. You should write a brief conclusion (sentence or two) that draws together the main points. So use the opening statement again. Start with: “Therefore </a:t>
            </a:r>
            <a:r>
              <a:rPr lang="en-GB" sz="1400" b="1" i="1" dirty="0" smtClean="0"/>
              <a:t>I completely agree/partly agree/completely disagree </a:t>
            </a:r>
            <a:r>
              <a:rPr lang="en-GB" sz="1400" dirty="0" smtClean="0"/>
              <a:t>that </a:t>
            </a:r>
            <a:r>
              <a:rPr lang="en-GB" sz="1400" dirty="0" err="1" smtClean="0"/>
              <a:t>Kibera</a:t>
            </a:r>
            <a:r>
              <a:rPr lang="en-GB" sz="1400" dirty="0" smtClean="0"/>
              <a:t> is a slum of hope due to….” And remind the reader of 2-3 main points you have made.</a:t>
            </a:r>
            <a:endParaRPr lang="en-GB" sz="1400" dirty="0"/>
          </a:p>
        </p:txBody>
      </p:sp>
      <p:sp>
        <p:nvSpPr>
          <p:cNvPr id="21" name="Bent-Up Arrow 20"/>
          <p:cNvSpPr/>
          <p:nvPr/>
        </p:nvSpPr>
        <p:spPr>
          <a:xfrm rot="5400000">
            <a:off x="1145527" y="5723755"/>
            <a:ext cx="581456" cy="690423"/>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170" name="Picture 2" descr="https://static.thenounproject.com/png/1210057-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7317" y="1809951"/>
            <a:ext cx="656648" cy="65664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static.thenounproject.com/png/1421294-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126" y="1855592"/>
            <a:ext cx="563385" cy="56338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s://static.thenounproject.com/png/1101097-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32334" y="1876522"/>
            <a:ext cx="519849" cy="519849"/>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0427854" y="5716256"/>
            <a:ext cx="1602507" cy="461665"/>
          </a:xfrm>
          <a:prstGeom prst="rect">
            <a:avLst/>
          </a:prstGeom>
          <a:solidFill>
            <a:schemeClr val="accent4">
              <a:lumMod val="60000"/>
              <a:lumOff val="40000"/>
            </a:schemeClr>
          </a:solidFill>
          <a:ln w="38100">
            <a:solidFill>
              <a:schemeClr val="tx1"/>
            </a:solidFill>
          </a:ln>
        </p:spPr>
        <p:txBody>
          <a:bodyPr wrap="square" rtlCol="0">
            <a:spAutoFit/>
          </a:bodyPr>
          <a:lstStyle/>
          <a:p>
            <a:pPr algn="just"/>
            <a:r>
              <a:rPr lang="en-GB" sz="1200" dirty="0" smtClean="0"/>
              <a:t>THEN READ IT AND CHECK IT!</a:t>
            </a:r>
            <a:endParaRPr lang="en-GB" sz="1200" dirty="0"/>
          </a:p>
        </p:txBody>
      </p:sp>
    </p:spTree>
    <p:extLst>
      <p:ext uri="{BB962C8B-B14F-4D97-AF65-F5344CB8AC3E}">
        <p14:creationId xmlns:p14="http://schemas.microsoft.com/office/powerpoint/2010/main" val="4110290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2" y="365126"/>
            <a:ext cx="10515600" cy="669347"/>
          </a:xfrm>
          <a:solidFill>
            <a:schemeClr val="accent4">
              <a:lumMod val="20000"/>
              <a:lumOff val="80000"/>
            </a:schemeClr>
          </a:solidFill>
          <a:ln w="38100">
            <a:solidFill>
              <a:schemeClr val="tx1"/>
            </a:solidFill>
            <a:prstDash val="sysDash"/>
          </a:ln>
        </p:spPr>
        <p:txBody>
          <a:bodyPr>
            <a:normAutofit fontScale="90000"/>
          </a:bodyPr>
          <a:lstStyle/>
          <a:p>
            <a:r>
              <a:rPr lang="en-GB" dirty="0" err="1" smtClean="0"/>
              <a:t>Markscheme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9969376"/>
              </p:ext>
            </p:extLst>
          </p:nvPr>
        </p:nvGraphicFramePr>
        <p:xfrm>
          <a:off x="682338" y="1594716"/>
          <a:ext cx="10827327" cy="4485640"/>
        </p:xfrm>
        <a:graphic>
          <a:graphicData uri="http://schemas.openxmlformats.org/drawingml/2006/table">
            <a:tbl>
              <a:tblPr firstRow="1" bandRow="1">
                <a:tableStyleId>{5940675A-B579-460E-94D1-54222C63F5DA}</a:tableStyleId>
              </a:tblPr>
              <a:tblGrid>
                <a:gridCol w="972415">
                  <a:extLst>
                    <a:ext uri="{9D8B030D-6E8A-4147-A177-3AD203B41FA5}">
                      <a16:colId xmlns:a16="http://schemas.microsoft.com/office/drawing/2014/main" val="3979762419"/>
                    </a:ext>
                  </a:extLst>
                </a:gridCol>
                <a:gridCol w="798855">
                  <a:extLst>
                    <a:ext uri="{9D8B030D-6E8A-4147-A177-3AD203B41FA5}">
                      <a16:colId xmlns:a16="http://schemas.microsoft.com/office/drawing/2014/main" val="869545769"/>
                    </a:ext>
                  </a:extLst>
                </a:gridCol>
                <a:gridCol w="4188495">
                  <a:extLst>
                    <a:ext uri="{9D8B030D-6E8A-4147-A177-3AD203B41FA5}">
                      <a16:colId xmlns:a16="http://schemas.microsoft.com/office/drawing/2014/main" val="3572436516"/>
                    </a:ext>
                  </a:extLst>
                </a:gridCol>
                <a:gridCol w="4867562">
                  <a:extLst>
                    <a:ext uri="{9D8B030D-6E8A-4147-A177-3AD203B41FA5}">
                      <a16:colId xmlns:a16="http://schemas.microsoft.com/office/drawing/2014/main" val="2280788602"/>
                    </a:ext>
                  </a:extLst>
                </a:gridCol>
              </a:tblGrid>
              <a:tr h="370840">
                <a:tc>
                  <a:txBody>
                    <a:bodyPr/>
                    <a:lstStyle/>
                    <a:p>
                      <a:r>
                        <a:rPr lang="en-GB" dirty="0" smtClean="0"/>
                        <a:t>Level</a:t>
                      </a:r>
                      <a:endParaRPr lang="en-GB" dirty="0"/>
                    </a:p>
                  </a:txBody>
                  <a:tcPr/>
                </a:tc>
                <a:tc>
                  <a:txBody>
                    <a:bodyPr/>
                    <a:lstStyle/>
                    <a:p>
                      <a:r>
                        <a:rPr lang="en-GB" dirty="0" smtClean="0"/>
                        <a:t>Mark</a:t>
                      </a:r>
                      <a:endParaRPr lang="en-GB" dirty="0"/>
                    </a:p>
                  </a:txBody>
                  <a:tcPr/>
                </a:tc>
                <a:tc>
                  <a:txBody>
                    <a:bodyPr/>
                    <a:lstStyle/>
                    <a:p>
                      <a:r>
                        <a:rPr lang="en-GB" sz="1600" dirty="0" smtClean="0"/>
                        <a:t>General description (exam board would say)</a:t>
                      </a:r>
                      <a:endParaRPr lang="en-GB" sz="1600" dirty="0"/>
                    </a:p>
                  </a:txBody>
                  <a:tcPr/>
                </a:tc>
                <a:tc>
                  <a:txBody>
                    <a:bodyPr/>
                    <a:lstStyle/>
                    <a:p>
                      <a:r>
                        <a:rPr lang="en-GB" dirty="0" smtClean="0"/>
                        <a:t>We</a:t>
                      </a:r>
                      <a:r>
                        <a:rPr lang="en-GB" baseline="0" dirty="0" smtClean="0"/>
                        <a:t> are looking for:</a:t>
                      </a:r>
                      <a:endParaRPr lang="en-GB" dirty="0"/>
                    </a:p>
                  </a:txBody>
                  <a:tcPr/>
                </a:tc>
                <a:extLst>
                  <a:ext uri="{0D108BD9-81ED-4DB2-BD59-A6C34878D82A}">
                    <a16:rowId xmlns:a16="http://schemas.microsoft.com/office/drawing/2014/main" val="144977144"/>
                  </a:ext>
                </a:extLst>
              </a:tr>
              <a:tr h="370840">
                <a:tc>
                  <a:txBody>
                    <a:bodyPr/>
                    <a:lstStyle/>
                    <a:p>
                      <a:r>
                        <a:rPr lang="en-GB" sz="1400" dirty="0" smtClean="0"/>
                        <a:t>Level 3</a:t>
                      </a:r>
                      <a:endParaRPr lang="en-GB" sz="1400" dirty="0"/>
                    </a:p>
                  </a:txBody>
                  <a:tcPr>
                    <a:solidFill>
                      <a:schemeClr val="accent4">
                        <a:lumMod val="60000"/>
                        <a:lumOff val="40000"/>
                      </a:schemeClr>
                    </a:solidFill>
                  </a:tcPr>
                </a:tc>
                <a:tc>
                  <a:txBody>
                    <a:bodyPr/>
                    <a:lstStyle/>
                    <a:p>
                      <a:r>
                        <a:rPr lang="en-GB" sz="1400" dirty="0" smtClean="0"/>
                        <a:t>7-9</a:t>
                      </a:r>
                      <a:endParaRPr lang="en-GB" sz="1400" dirty="0"/>
                    </a:p>
                  </a:txBody>
                  <a:tcPr/>
                </a:tc>
                <a:tc>
                  <a:txBody>
                    <a:bodyPr/>
                    <a:lstStyle/>
                    <a:p>
                      <a:pPr marL="171450" indent="-171450" algn="just">
                        <a:buFont typeface="Arial" panose="020B0604020202020204" pitchFamily="34" charset="0"/>
                        <a:buChar char="•"/>
                      </a:pPr>
                      <a:r>
                        <a:rPr lang="en-GB" sz="1400" dirty="0" smtClean="0"/>
                        <a:t>Detailed use of resources.</a:t>
                      </a:r>
                    </a:p>
                    <a:p>
                      <a:pPr marL="171450" indent="-171450" algn="just">
                        <a:buFont typeface="Arial" panose="020B0604020202020204" pitchFamily="34" charset="0"/>
                        <a:buChar char="•"/>
                      </a:pPr>
                      <a:r>
                        <a:rPr lang="en-GB" sz="1400" dirty="0" smtClean="0"/>
                        <a:t>Wide</a:t>
                      </a:r>
                      <a:r>
                        <a:rPr lang="en-GB" sz="1400" baseline="0" dirty="0" smtClean="0"/>
                        <a:t> developed points</a:t>
                      </a:r>
                    </a:p>
                    <a:p>
                      <a:pPr marL="171450" indent="-171450" algn="just">
                        <a:buFont typeface="Arial" panose="020B0604020202020204" pitchFamily="34" charset="0"/>
                        <a:buChar char="•"/>
                      </a:pPr>
                      <a:r>
                        <a:rPr lang="en-GB" sz="1400" baseline="0" dirty="0" smtClean="0"/>
                        <a:t>Goes beyond just resources in the booklet.</a:t>
                      </a:r>
                    </a:p>
                    <a:p>
                      <a:pPr marL="171450" indent="-171450" algn="just">
                        <a:buFont typeface="Arial" panose="020B0604020202020204" pitchFamily="34" charset="0"/>
                        <a:buChar char="•"/>
                      </a:pPr>
                      <a:r>
                        <a:rPr lang="en-GB" sz="1400" baseline="0" dirty="0" smtClean="0"/>
                        <a:t>Offers a supported decision</a:t>
                      </a:r>
                    </a:p>
                    <a:p>
                      <a:pPr marL="171450" indent="-171450" algn="just">
                        <a:buFont typeface="Arial" panose="020B0604020202020204" pitchFamily="34" charset="0"/>
                        <a:buChar char="•"/>
                      </a:pPr>
                      <a:r>
                        <a:rPr lang="en-GB" sz="1400" baseline="0" dirty="0" smtClean="0"/>
                        <a:t>Evidence from the booklet are used to support choice OR are used to show both sides of the argument.</a:t>
                      </a:r>
                    </a:p>
                    <a:p>
                      <a:pPr marL="171450" indent="-171450" algn="just">
                        <a:buFont typeface="Arial" panose="020B0604020202020204" pitchFamily="34" charset="0"/>
                        <a:buChar char="•"/>
                      </a:pPr>
                      <a:r>
                        <a:rPr lang="en-GB" sz="1400" baseline="0" dirty="0" smtClean="0"/>
                        <a:t>Communicates clearly with geographical language</a:t>
                      </a:r>
                      <a:endParaRPr lang="en-GB" sz="1400" dirty="0"/>
                    </a:p>
                  </a:txBody>
                  <a:tcPr>
                    <a:solidFill>
                      <a:schemeClr val="accent4">
                        <a:lumMod val="20000"/>
                        <a:lumOff val="80000"/>
                      </a:schemeClr>
                    </a:solidFill>
                  </a:tcPr>
                </a:tc>
                <a:tc>
                  <a:txBody>
                    <a:bodyPr/>
                    <a:lstStyle/>
                    <a:p>
                      <a:pPr marL="342900" indent="-342900" algn="just">
                        <a:buFont typeface="Arial" panose="020B0604020202020204" pitchFamily="34" charset="0"/>
                        <a:buChar char="•"/>
                      </a:pPr>
                      <a:r>
                        <a:rPr lang="en-GB" sz="1400" dirty="0" smtClean="0"/>
                        <a:t>Uses 6+ facts from the resources to show how </a:t>
                      </a:r>
                      <a:r>
                        <a:rPr lang="en-GB" sz="1400" dirty="0" err="1" smtClean="0"/>
                        <a:t>Kibera</a:t>
                      </a:r>
                      <a:r>
                        <a:rPr lang="en-GB" sz="1400" dirty="0" smtClean="0"/>
                        <a:t> </a:t>
                      </a:r>
                      <a:r>
                        <a:rPr lang="en-GB" sz="1400" dirty="0" smtClean="0"/>
                        <a:t>is a slum of</a:t>
                      </a:r>
                      <a:r>
                        <a:rPr lang="en-GB" sz="1400" baseline="0" dirty="0" smtClean="0"/>
                        <a:t> hope, or a slum of despair.  </a:t>
                      </a:r>
                    </a:p>
                    <a:p>
                      <a:pPr marL="342900" indent="-342900" algn="just">
                        <a:buFont typeface="Arial" panose="020B0604020202020204" pitchFamily="34" charset="0"/>
                        <a:buChar char="•"/>
                      </a:pPr>
                      <a:r>
                        <a:rPr lang="en-GB" sz="1400" baseline="0" dirty="0" smtClean="0"/>
                        <a:t>The answer will be detailed and well written to explain why this view was chosen. Using key geographical language (key words) throughout.</a:t>
                      </a:r>
                    </a:p>
                    <a:p>
                      <a:pPr marL="342900" indent="-342900" algn="just">
                        <a:buFont typeface="Arial" panose="020B0604020202020204" pitchFamily="34" charset="0"/>
                        <a:buChar char="•"/>
                      </a:pPr>
                      <a:r>
                        <a:rPr lang="en-GB" sz="1400" baseline="0" dirty="0" smtClean="0"/>
                        <a:t>The answer may include a comparison of another slum – with data to support this well explained view point.</a:t>
                      </a:r>
                      <a:endParaRPr lang="en-GB" sz="1400" dirty="0"/>
                    </a:p>
                  </a:txBody>
                  <a:tcPr>
                    <a:solidFill>
                      <a:schemeClr val="accent4">
                        <a:lumMod val="20000"/>
                        <a:lumOff val="80000"/>
                      </a:schemeClr>
                    </a:solidFill>
                  </a:tcPr>
                </a:tc>
                <a:extLst>
                  <a:ext uri="{0D108BD9-81ED-4DB2-BD59-A6C34878D82A}">
                    <a16:rowId xmlns:a16="http://schemas.microsoft.com/office/drawing/2014/main" val="1132155979"/>
                  </a:ext>
                </a:extLst>
              </a:tr>
              <a:tr h="370840">
                <a:tc>
                  <a:txBody>
                    <a:bodyPr/>
                    <a:lstStyle/>
                    <a:p>
                      <a:r>
                        <a:rPr lang="en-GB" sz="1400" dirty="0" smtClean="0"/>
                        <a:t>Level</a:t>
                      </a:r>
                      <a:r>
                        <a:rPr lang="en-GB" sz="1400" baseline="0" dirty="0" smtClean="0"/>
                        <a:t> 2</a:t>
                      </a:r>
                      <a:endParaRPr lang="en-GB" sz="1400" dirty="0"/>
                    </a:p>
                  </a:txBody>
                  <a:tcPr>
                    <a:solidFill>
                      <a:schemeClr val="accent3">
                        <a:lumMod val="60000"/>
                        <a:lumOff val="40000"/>
                      </a:schemeClr>
                    </a:solidFill>
                  </a:tcPr>
                </a:tc>
                <a:tc>
                  <a:txBody>
                    <a:bodyPr/>
                    <a:lstStyle/>
                    <a:p>
                      <a:r>
                        <a:rPr lang="en-GB" sz="1400" dirty="0" smtClean="0"/>
                        <a:t>4-6</a:t>
                      </a:r>
                      <a:endParaRPr lang="en-GB" sz="1400" dirty="0"/>
                    </a:p>
                  </a:txBody>
                  <a:tcPr/>
                </a:tc>
                <a:tc>
                  <a:txBody>
                    <a:bodyPr/>
                    <a:lstStyle/>
                    <a:p>
                      <a:pPr marL="171450" indent="-171450">
                        <a:buFont typeface="Arial" panose="020B0604020202020204" pitchFamily="34" charset="0"/>
                        <a:buChar char="•"/>
                      </a:pPr>
                      <a:r>
                        <a:rPr lang="en-GB" sz="1400" dirty="0" smtClean="0"/>
                        <a:t>Clear use</a:t>
                      </a:r>
                      <a:r>
                        <a:rPr lang="en-GB" sz="1400" baseline="0" dirty="0" smtClean="0"/>
                        <a:t> of resources</a:t>
                      </a:r>
                    </a:p>
                    <a:p>
                      <a:pPr marL="171450" indent="-171450">
                        <a:buFont typeface="Arial" panose="020B0604020202020204" pitchFamily="34" charset="0"/>
                        <a:buChar char="•"/>
                      </a:pPr>
                      <a:r>
                        <a:rPr lang="en-GB" sz="1400" baseline="0" dirty="0" smtClean="0"/>
                        <a:t>Range of points (with some development)</a:t>
                      </a:r>
                    </a:p>
                    <a:p>
                      <a:pPr marL="171450" indent="-171450">
                        <a:buFont typeface="Arial" panose="020B0604020202020204" pitchFamily="34" charset="0"/>
                        <a:buChar char="•"/>
                      </a:pPr>
                      <a:r>
                        <a:rPr lang="en-GB" sz="1400" baseline="0" dirty="0" smtClean="0"/>
                        <a:t>Offers evaluative statements that support decision </a:t>
                      </a:r>
                    </a:p>
                    <a:p>
                      <a:pPr marL="171450" indent="-171450">
                        <a:buFont typeface="Arial" panose="020B0604020202020204" pitchFamily="34" charset="0"/>
                        <a:buChar char="•"/>
                      </a:pPr>
                      <a:r>
                        <a:rPr lang="en-GB" sz="1400" baseline="0" dirty="0" smtClean="0"/>
                        <a:t>Clear use of geographical language</a:t>
                      </a:r>
                      <a:endParaRPr lang="en-GB" sz="1400" dirty="0"/>
                    </a:p>
                  </a:txBody>
                  <a:tcPr>
                    <a:solidFill>
                      <a:schemeClr val="accent4">
                        <a:lumMod val="20000"/>
                        <a:lumOff val="80000"/>
                      </a:schemeClr>
                    </a:solidFill>
                  </a:tcPr>
                </a:tc>
                <a:tc>
                  <a:txBody>
                    <a:bodyPr/>
                    <a:lstStyle/>
                    <a:p>
                      <a:pPr marL="342900" indent="-342900">
                        <a:buFont typeface="Arial" panose="020B0604020202020204" pitchFamily="34" charset="0"/>
                        <a:buChar char="•"/>
                      </a:pPr>
                      <a:r>
                        <a:rPr lang="en-GB" sz="1400" dirty="0" smtClean="0"/>
                        <a:t>Uses 4+ facts (some may not be 100% relevant)</a:t>
                      </a:r>
                    </a:p>
                    <a:p>
                      <a:pPr marL="342900" indent="-342900" algn="just">
                        <a:buFont typeface="Arial" panose="020B0604020202020204" pitchFamily="34" charset="0"/>
                        <a:buChar char="•"/>
                      </a:pPr>
                      <a:r>
                        <a:rPr lang="en-GB" sz="1400" dirty="0" smtClean="0"/>
                        <a:t>The answer will be written clearly to show this viewpoint. Mostly uses geographical terms (key words) well.</a:t>
                      </a:r>
                    </a:p>
                    <a:p>
                      <a:pPr marL="342900" indent="-342900" algn="just">
                        <a:buFont typeface="Arial" panose="020B0604020202020204" pitchFamily="34" charset="0"/>
                        <a:buChar char="•"/>
                      </a:pPr>
                      <a:r>
                        <a:rPr lang="en-GB" sz="1400" dirty="0" smtClean="0"/>
                        <a:t>The answer should show the difference between a slum of hope and one of despair. This should be supported by some data/facts.</a:t>
                      </a:r>
                      <a:endParaRPr lang="en-GB" sz="1400" dirty="0"/>
                    </a:p>
                  </a:txBody>
                  <a:tcPr>
                    <a:solidFill>
                      <a:schemeClr val="accent4">
                        <a:lumMod val="20000"/>
                        <a:lumOff val="80000"/>
                      </a:schemeClr>
                    </a:solidFill>
                  </a:tcPr>
                </a:tc>
                <a:extLst>
                  <a:ext uri="{0D108BD9-81ED-4DB2-BD59-A6C34878D82A}">
                    <a16:rowId xmlns:a16="http://schemas.microsoft.com/office/drawing/2014/main" val="4160470627"/>
                  </a:ext>
                </a:extLst>
              </a:tr>
              <a:tr h="370840">
                <a:tc>
                  <a:txBody>
                    <a:bodyPr/>
                    <a:lstStyle/>
                    <a:p>
                      <a:r>
                        <a:rPr lang="en-GB" sz="1400" dirty="0" smtClean="0"/>
                        <a:t>Level 1</a:t>
                      </a:r>
                      <a:endParaRPr lang="en-GB" sz="1400" dirty="0"/>
                    </a:p>
                  </a:txBody>
                  <a:tcPr>
                    <a:solidFill>
                      <a:srgbClr val="FFC000"/>
                    </a:solidFill>
                  </a:tcPr>
                </a:tc>
                <a:tc>
                  <a:txBody>
                    <a:bodyPr/>
                    <a:lstStyle/>
                    <a:p>
                      <a:r>
                        <a:rPr lang="en-GB" sz="1400" dirty="0" smtClean="0"/>
                        <a:t>1-3</a:t>
                      </a:r>
                      <a:endParaRPr lang="en-GB" sz="1400" dirty="0"/>
                    </a:p>
                  </a:txBody>
                  <a:tcPr/>
                </a:tc>
                <a:tc>
                  <a:txBody>
                    <a:bodyPr/>
                    <a:lstStyle/>
                    <a:p>
                      <a:pPr marL="171450" indent="-171450">
                        <a:buFont typeface="Arial" panose="020B0604020202020204" pitchFamily="34" charset="0"/>
                        <a:buChar char="•"/>
                      </a:pPr>
                      <a:r>
                        <a:rPr lang="en-GB" sz="1400" dirty="0" smtClean="0"/>
                        <a:t>Basic use of resources </a:t>
                      </a:r>
                    </a:p>
                    <a:p>
                      <a:pPr marL="171450" indent="-171450">
                        <a:buFont typeface="Arial" panose="020B0604020202020204" pitchFamily="34" charset="0"/>
                        <a:buChar char="•"/>
                      </a:pPr>
                      <a:r>
                        <a:rPr lang="en-GB" sz="1400" dirty="0" smtClean="0"/>
                        <a:t>Narrow ideas that may not be explained</a:t>
                      </a:r>
                    </a:p>
                    <a:p>
                      <a:pPr marL="171450" indent="-171450">
                        <a:buFont typeface="Arial" panose="020B0604020202020204" pitchFamily="34" charset="0"/>
                        <a:buChar char="•"/>
                      </a:pPr>
                      <a:r>
                        <a:rPr lang="en-GB" sz="1400" dirty="0" smtClean="0"/>
                        <a:t>Limited use of geographical language</a:t>
                      </a:r>
                      <a:endParaRPr lang="en-GB" sz="1400" dirty="0"/>
                    </a:p>
                  </a:txBody>
                  <a:tcPr>
                    <a:solidFill>
                      <a:schemeClr val="accent4">
                        <a:lumMod val="20000"/>
                        <a:lumOff val="80000"/>
                      </a:schemeClr>
                    </a:solidFill>
                  </a:tcPr>
                </a:tc>
                <a:tc>
                  <a:txBody>
                    <a:bodyPr/>
                    <a:lstStyle/>
                    <a:p>
                      <a:pPr marL="171450" indent="-171450">
                        <a:buFont typeface="Arial" panose="020B0604020202020204" pitchFamily="34" charset="0"/>
                        <a:buChar char="•"/>
                      </a:pPr>
                      <a:r>
                        <a:rPr lang="en-GB" sz="1400" dirty="0" smtClean="0"/>
                        <a:t>Uses</a:t>
                      </a:r>
                      <a:r>
                        <a:rPr lang="en-GB" sz="1400" baseline="0" dirty="0" smtClean="0"/>
                        <a:t> 3 facts (at top of level) to support their viewpoint. Other facts may be included but with limited/no link to task.</a:t>
                      </a:r>
                    </a:p>
                    <a:p>
                      <a:pPr marL="171450" indent="-171450">
                        <a:buFont typeface="Arial" panose="020B0604020202020204" pitchFamily="34" charset="0"/>
                        <a:buChar char="•"/>
                      </a:pPr>
                      <a:r>
                        <a:rPr lang="en-GB" sz="1400" baseline="0" dirty="0" smtClean="0"/>
                        <a:t>Ideas may be listed or not be fully explained</a:t>
                      </a:r>
                    </a:p>
                    <a:p>
                      <a:pPr marL="171450" indent="-171450">
                        <a:buFont typeface="Arial" panose="020B0604020202020204" pitchFamily="34" charset="0"/>
                        <a:buChar char="•"/>
                      </a:pPr>
                      <a:r>
                        <a:rPr lang="en-GB" sz="1400" baseline="0" dirty="0" smtClean="0"/>
                        <a:t>Little use of key terms (even those included in the booklet)</a:t>
                      </a:r>
                      <a:endParaRPr lang="en-GB" sz="1400" dirty="0"/>
                    </a:p>
                  </a:txBody>
                  <a:tcPr>
                    <a:solidFill>
                      <a:schemeClr val="accent4">
                        <a:lumMod val="20000"/>
                        <a:lumOff val="80000"/>
                      </a:schemeClr>
                    </a:solidFill>
                  </a:tcPr>
                </a:tc>
                <a:extLst>
                  <a:ext uri="{0D108BD9-81ED-4DB2-BD59-A6C34878D82A}">
                    <a16:rowId xmlns:a16="http://schemas.microsoft.com/office/drawing/2014/main" val="157144553"/>
                  </a:ext>
                </a:extLst>
              </a:tr>
            </a:tbl>
          </a:graphicData>
        </a:graphic>
      </p:graphicFrame>
    </p:spTree>
    <p:extLst>
      <p:ext uri="{BB962C8B-B14F-4D97-AF65-F5344CB8AC3E}">
        <p14:creationId xmlns:p14="http://schemas.microsoft.com/office/powerpoint/2010/main" val="1703517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normAutofit/>
          </a:bodyPr>
          <a:lstStyle/>
          <a:p>
            <a:pPr algn="ctr"/>
            <a:r>
              <a:rPr lang="en-GB" sz="7200" b="1" dirty="0" smtClean="0"/>
              <a:t>Well done!!!!</a:t>
            </a:r>
            <a:endParaRPr lang="en-GB" sz="7200" b="1" dirty="0"/>
          </a:p>
        </p:txBody>
      </p:sp>
      <p:sp>
        <p:nvSpPr>
          <p:cNvPr id="3" name="Content Placeholder 2"/>
          <p:cNvSpPr>
            <a:spLocks noGrp="1"/>
          </p:cNvSpPr>
          <p:nvPr>
            <p:ph idx="1"/>
          </p:nvPr>
        </p:nvSpPr>
        <p:spPr>
          <a:xfrm>
            <a:off x="838202" y="2419927"/>
            <a:ext cx="10515600" cy="3757036"/>
          </a:xfrm>
        </p:spPr>
        <p:txBody>
          <a:bodyPr/>
          <a:lstStyle/>
          <a:p>
            <a:r>
              <a:rPr lang="en-GB" dirty="0" smtClean="0"/>
              <a:t>Now read over and check your work</a:t>
            </a:r>
          </a:p>
          <a:p>
            <a:endParaRPr lang="en-GB" dirty="0" smtClean="0"/>
          </a:p>
          <a:p>
            <a:pPr marL="0" indent="0">
              <a:buNone/>
            </a:pPr>
            <a:endParaRPr lang="en-GB" dirty="0"/>
          </a:p>
          <a:p>
            <a:r>
              <a:rPr lang="en-GB" dirty="0" smtClean="0"/>
              <a:t>Then attach/take a photo and upload it to your teacher!!!</a:t>
            </a:r>
            <a:endParaRPr lang="en-GB" dirty="0"/>
          </a:p>
        </p:txBody>
      </p:sp>
      <p:pic>
        <p:nvPicPr>
          <p:cNvPr id="1026" name="Picture 2" descr="https://static.thenounproject.com/png/2072225-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3539" y="2115127"/>
            <a:ext cx="1175762" cy="11757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https://static.thenounproject.com/png/70857-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98707" y="4390808"/>
            <a:ext cx="1012464" cy="1012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870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2" y="365127"/>
            <a:ext cx="10515600" cy="781635"/>
          </a:xfrm>
          <a:solidFill>
            <a:schemeClr val="accent4">
              <a:lumMod val="20000"/>
              <a:lumOff val="80000"/>
            </a:schemeClr>
          </a:solidFill>
          <a:ln w="38100">
            <a:solidFill>
              <a:schemeClr val="tx1"/>
            </a:solidFill>
          </a:ln>
        </p:spPr>
        <p:txBody>
          <a:bodyPr/>
          <a:lstStyle/>
          <a:p>
            <a:r>
              <a:rPr lang="en-GB" dirty="0" smtClean="0"/>
              <a:t>1. </a:t>
            </a:r>
            <a:r>
              <a:rPr lang="en-GB" sz="3600" dirty="0" smtClean="0"/>
              <a:t>Reminder of the key issues facing urban areas</a:t>
            </a:r>
            <a:endParaRPr lang="en-GB" sz="3600" dirty="0"/>
          </a:p>
        </p:txBody>
      </p:sp>
      <p:graphicFrame>
        <p:nvGraphicFramePr>
          <p:cNvPr id="5" name="Table 4"/>
          <p:cNvGraphicFramePr>
            <a:graphicFrameLocks noGrp="1"/>
          </p:cNvGraphicFramePr>
          <p:nvPr>
            <p:extLst>
              <p:ext uri="{D42A27DB-BD31-4B8C-83A1-F6EECF244321}">
                <p14:modId xmlns:p14="http://schemas.microsoft.com/office/powerpoint/2010/main" val="737511207"/>
              </p:ext>
            </p:extLst>
          </p:nvPr>
        </p:nvGraphicFramePr>
        <p:xfrm>
          <a:off x="912093" y="2192116"/>
          <a:ext cx="10441709" cy="4144028"/>
        </p:xfrm>
        <a:graphic>
          <a:graphicData uri="http://schemas.openxmlformats.org/drawingml/2006/table">
            <a:tbl>
              <a:tblPr firstRow="1" bandRow="1">
                <a:tableStyleId>{5940675A-B579-460E-94D1-54222C63F5DA}</a:tableStyleId>
              </a:tblPr>
              <a:tblGrid>
                <a:gridCol w="3041071">
                  <a:extLst>
                    <a:ext uri="{9D8B030D-6E8A-4147-A177-3AD203B41FA5}">
                      <a16:colId xmlns:a16="http://schemas.microsoft.com/office/drawing/2014/main" val="4092674514"/>
                    </a:ext>
                  </a:extLst>
                </a:gridCol>
                <a:gridCol w="7400638">
                  <a:extLst>
                    <a:ext uri="{9D8B030D-6E8A-4147-A177-3AD203B41FA5}">
                      <a16:colId xmlns:a16="http://schemas.microsoft.com/office/drawing/2014/main" val="2719035680"/>
                    </a:ext>
                  </a:extLst>
                </a:gridCol>
              </a:tblGrid>
              <a:tr h="1036007">
                <a:tc>
                  <a:txBody>
                    <a:bodyPr/>
                    <a:lstStyle/>
                    <a:p>
                      <a:endParaRPr lang="en-GB" dirty="0" smtClean="0"/>
                    </a:p>
                    <a:p>
                      <a:endParaRPr lang="en-GB" dirty="0" smtClean="0"/>
                    </a:p>
                    <a:p>
                      <a:endParaRPr lang="en-GB" dirty="0" smtClean="0"/>
                    </a:p>
                  </a:txBody>
                  <a:tcPr/>
                </a:tc>
                <a:tc>
                  <a:txBody>
                    <a:bodyPr/>
                    <a:lstStyle/>
                    <a:p>
                      <a:endParaRPr lang="en-GB"/>
                    </a:p>
                  </a:txBody>
                  <a:tcPr/>
                </a:tc>
                <a:extLst>
                  <a:ext uri="{0D108BD9-81ED-4DB2-BD59-A6C34878D82A}">
                    <a16:rowId xmlns:a16="http://schemas.microsoft.com/office/drawing/2014/main" val="3810313578"/>
                  </a:ext>
                </a:extLst>
              </a:tr>
              <a:tr h="1036007">
                <a:tc>
                  <a:txBody>
                    <a:bodyPr/>
                    <a:lstStyle/>
                    <a:p>
                      <a:endParaRPr lang="en-GB" dirty="0" smtClean="0"/>
                    </a:p>
                    <a:p>
                      <a:endParaRPr lang="en-GB" dirty="0" smtClean="0"/>
                    </a:p>
                    <a:p>
                      <a:endParaRPr lang="en-GB" dirty="0" smtClean="0"/>
                    </a:p>
                  </a:txBody>
                  <a:tcPr/>
                </a:tc>
                <a:tc>
                  <a:txBody>
                    <a:bodyPr/>
                    <a:lstStyle/>
                    <a:p>
                      <a:endParaRPr lang="en-GB"/>
                    </a:p>
                  </a:txBody>
                  <a:tcPr/>
                </a:tc>
                <a:extLst>
                  <a:ext uri="{0D108BD9-81ED-4DB2-BD59-A6C34878D82A}">
                    <a16:rowId xmlns:a16="http://schemas.microsoft.com/office/drawing/2014/main" val="184536000"/>
                  </a:ext>
                </a:extLst>
              </a:tr>
              <a:tr h="1036007">
                <a:tc>
                  <a:txBody>
                    <a:bodyPr/>
                    <a:lstStyle/>
                    <a:p>
                      <a:endParaRPr lang="en-GB" dirty="0" smtClean="0"/>
                    </a:p>
                    <a:p>
                      <a:endParaRPr lang="en-GB" dirty="0" smtClean="0"/>
                    </a:p>
                    <a:p>
                      <a:endParaRPr lang="en-GB" dirty="0"/>
                    </a:p>
                  </a:txBody>
                  <a:tcPr/>
                </a:tc>
                <a:tc>
                  <a:txBody>
                    <a:bodyPr/>
                    <a:lstStyle/>
                    <a:p>
                      <a:endParaRPr lang="en-GB"/>
                    </a:p>
                  </a:txBody>
                  <a:tcPr/>
                </a:tc>
                <a:extLst>
                  <a:ext uri="{0D108BD9-81ED-4DB2-BD59-A6C34878D82A}">
                    <a16:rowId xmlns:a16="http://schemas.microsoft.com/office/drawing/2014/main" val="909867892"/>
                  </a:ext>
                </a:extLst>
              </a:tr>
              <a:tr h="1036007">
                <a:tc>
                  <a:txBody>
                    <a:bodyPr/>
                    <a:lstStyle/>
                    <a:p>
                      <a:endParaRPr lang="en-GB" dirty="0" smtClean="0"/>
                    </a:p>
                    <a:p>
                      <a:endParaRPr lang="en-GB" dirty="0" smtClean="0"/>
                    </a:p>
                    <a:p>
                      <a:endParaRPr lang="en-GB" dirty="0" smtClean="0"/>
                    </a:p>
                  </a:txBody>
                  <a:tcPr/>
                </a:tc>
                <a:tc>
                  <a:txBody>
                    <a:bodyPr/>
                    <a:lstStyle/>
                    <a:p>
                      <a:endParaRPr lang="en-GB" dirty="0"/>
                    </a:p>
                  </a:txBody>
                  <a:tcPr/>
                </a:tc>
                <a:extLst>
                  <a:ext uri="{0D108BD9-81ED-4DB2-BD59-A6C34878D82A}">
                    <a16:rowId xmlns:a16="http://schemas.microsoft.com/office/drawing/2014/main" val="295158476"/>
                  </a:ext>
                </a:extLst>
              </a:tr>
            </a:tbl>
          </a:graphicData>
        </a:graphic>
      </p:graphicFrame>
      <p:sp>
        <p:nvSpPr>
          <p:cNvPr id="6" name="TextBox 5"/>
          <p:cNvSpPr txBox="1"/>
          <p:nvPr/>
        </p:nvSpPr>
        <p:spPr>
          <a:xfrm>
            <a:off x="838202" y="1283756"/>
            <a:ext cx="9430327" cy="523220"/>
          </a:xfrm>
          <a:prstGeom prst="rect">
            <a:avLst/>
          </a:prstGeom>
          <a:noFill/>
          <a:ln w="19050">
            <a:solidFill>
              <a:schemeClr val="tx1"/>
            </a:solidFill>
          </a:ln>
        </p:spPr>
        <p:txBody>
          <a:bodyPr wrap="square" rtlCol="0">
            <a:spAutoFit/>
          </a:bodyPr>
          <a:lstStyle/>
          <a:p>
            <a:r>
              <a:rPr lang="en-GB" sz="1400" dirty="0" smtClean="0"/>
              <a:t>Using the icon as a prompt, write down anything you can remember about that aspect</a:t>
            </a:r>
          </a:p>
          <a:p>
            <a:r>
              <a:rPr lang="en-GB" sz="1400" dirty="0" smtClean="0"/>
              <a:t>The terms will appear with a click, but you might like to have a guess at what the icon represents first (retrieval practice)</a:t>
            </a:r>
            <a:endParaRPr lang="en-GB" sz="1400" dirty="0"/>
          </a:p>
        </p:txBody>
      </p:sp>
      <p:pic>
        <p:nvPicPr>
          <p:cNvPr id="7" name="Picture 4" descr="https://static.thenounproject.com/png/2855564-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646" y="5338769"/>
            <a:ext cx="883510" cy="88351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s://static.thenounproject.com/png/1587054-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6687" y="3297234"/>
            <a:ext cx="817418" cy="81741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static.thenounproject.com/png/2029859-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4310" y="4380966"/>
            <a:ext cx="922173" cy="92217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static.thenounproject.com/png/3263995-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0646" y="2422320"/>
            <a:ext cx="634648" cy="6346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s://static.thenounproject.com/png/3306567-2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43847" y="2377608"/>
            <a:ext cx="641962" cy="64196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static.thenounproject.com/png/814445-200.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3757" y="5316080"/>
            <a:ext cx="942975" cy="94297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715786" y="2478034"/>
            <a:ext cx="997527" cy="523220"/>
          </a:xfrm>
          <a:prstGeom prst="rect">
            <a:avLst/>
          </a:prstGeom>
          <a:noFill/>
        </p:spPr>
        <p:txBody>
          <a:bodyPr wrap="square" rtlCol="0">
            <a:spAutoFit/>
          </a:bodyPr>
          <a:lstStyle/>
          <a:p>
            <a:r>
              <a:rPr lang="en-GB" sz="1400" dirty="0" smtClean="0"/>
              <a:t>Problems in cities</a:t>
            </a:r>
            <a:endParaRPr lang="en-GB" sz="1400" dirty="0"/>
          </a:p>
        </p:txBody>
      </p:sp>
      <p:sp>
        <p:nvSpPr>
          <p:cNvPr id="14" name="TextBox 13"/>
          <p:cNvSpPr txBox="1"/>
          <p:nvPr/>
        </p:nvSpPr>
        <p:spPr>
          <a:xfrm>
            <a:off x="2600184" y="3629841"/>
            <a:ext cx="1099127" cy="307777"/>
          </a:xfrm>
          <a:prstGeom prst="rect">
            <a:avLst/>
          </a:prstGeom>
          <a:noFill/>
        </p:spPr>
        <p:txBody>
          <a:bodyPr wrap="square" rtlCol="0">
            <a:spAutoFit/>
          </a:bodyPr>
          <a:lstStyle/>
          <a:p>
            <a:r>
              <a:rPr lang="en-GB" sz="1400" dirty="0" smtClean="0"/>
              <a:t>Poverty trap</a:t>
            </a:r>
            <a:endParaRPr lang="en-GB" sz="1400" dirty="0"/>
          </a:p>
        </p:txBody>
      </p:sp>
      <p:sp>
        <p:nvSpPr>
          <p:cNvPr id="15" name="TextBox 14"/>
          <p:cNvSpPr txBox="1"/>
          <p:nvPr/>
        </p:nvSpPr>
        <p:spPr>
          <a:xfrm>
            <a:off x="2715786" y="4596263"/>
            <a:ext cx="997527" cy="307777"/>
          </a:xfrm>
          <a:prstGeom prst="rect">
            <a:avLst/>
          </a:prstGeom>
          <a:noFill/>
        </p:spPr>
        <p:txBody>
          <a:bodyPr wrap="square" rtlCol="0">
            <a:spAutoFit/>
          </a:bodyPr>
          <a:lstStyle/>
          <a:p>
            <a:r>
              <a:rPr lang="en-GB" sz="1400" dirty="0" smtClean="0"/>
              <a:t>Inequality</a:t>
            </a:r>
            <a:endParaRPr lang="en-GB" sz="1400" dirty="0"/>
          </a:p>
        </p:txBody>
      </p:sp>
      <p:sp>
        <p:nvSpPr>
          <p:cNvPr id="16" name="TextBox 15"/>
          <p:cNvSpPr txBox="1"/>
          <p:nvPr/>
        </p:nvSpPr>
        <p:spPr>
          <a:xfrm>
            <a:off x="3015820" y="5556734"/>
            <a:ext cx="683491" cy="461665"/>
          </a:xfrm>
          <a:prstGeom prst="rect">
            <a:avLst/>
          </a:prstGeom>
          <a:noFill/>
        </p:spPr>
        <p:txBody>
          <a:bodyPr wrap="square" rtlCol="0">
            <a:spAutoFit/>
          </a:bodyPr>
          <a:lstStyle/>
          <a:p>
            <a:r>
              <a:rPr lang="en-GB" sz="1200" dirty="0" smtClean="0"/>
              <a:t>Slum of hope</a:t>
            </a:r>
            <a:endParaRPr lang="en-GB" sz="1200" dirty="0"/>
          </a:p>
        </p:txBody>
      </p:sp>
      <p:pic>
        <p:nvPicPr>
          <p:cNvPr id="18" name="Picture 4" descr="https://static.thenounproject.com/png/372956-200.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982" y="1283756"/>
            <a:ext cx="683178" cy="68317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65018" y="6391744"/>
            <a:ext cx="9608277" cy="307777"/>
          </a:xfrm>
          <a:prstGeom prst="rect">
            <a:avLst/>
          </a:prstGeom>
        </p:spPr>
        <p:txBody>
          <a:bodyPr wrap="square">
            <a:spAutoFit/>
          </a:bodyPr>
          <a:lstStyle/>
          <a:p>
            <a:r>
              <a:rPr lang="en-GB" sz="1400" dirty="0" smtClean="0">
                <a:hlinkClick r:id="rId9"/>
              </a:rPr>
              <a:t>If you want to do the RECAP Quiz again link: https</a:t>
            </a:r>
            <a:r>
              <a:rPr lang="en-GB" sz="1400" dirty="0">
                <a:hlinkClick r:id="rId9"/>
              </a:rPr>
              <a:t>://quizizz.com/admin/quiz/5ebafefb4044b3001bfa5f91/recap-slums-dme-quiz</a:t>
            </a:r>
            <a:endParaRPr lang="en-GB" sz="1400" dirty="0"/>
          </a:p>
        </p:txBody>
      </p:sp>
    </p:spTree>
    <p:extLst>
      <p:ext uri="{BB962C8B-B14F-4D97-AF65-F5344CB8AC3E}">
        <p14:creationId xmlns:p14="http://schemas.microsoft.com/office/powerpoint/2010/main" val="4117323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2666" y="3502531"/>
            <a:ext cx="11358351" cy="2999869"/>
          </a:xfrm>
          <a:ln>
            <a:solidFill>
              <a:schemeClr val="tx1"/>
            </a:solidFill>
          </a:ln>
        </p:spPr>
        <p:txBody>
          <a:bodyPr>
            <a:normAutofit/>
          </a:bodyPr>
          <a:lstStyle/>
          <a:p>
            <a:pPr marL="0" indent="0">
              <a:buNone/>
            </a:pPr>
            <a:r>
              <a:rPr lang="en-GB" sz="1800" b="1" dirty="0" smtClean="0"/>
              <a:t>2. You saw these graphs in task A. </a:t>
            </a:r>
          </a:p>
          <a:p>
            <a:pPr marL="0" indent="0">
              <a:buNone/>
            </a:pPr>
            <a:r>
              <a:rPr lang="en-GB" sz="1400" dirty="0" smtClean="0"/>
              <a:t>A) Can you briefly describe them? </a:t>
            </a:r>
            <a:r>
              <a:rPr lang="en-GB" sz="1200" dirty="0" smtClean="0"/>
              <a:t>(Say what you see, and use data. Remember: Highest value, Lowest value, Middle or odd one out. Name the place/continent where possible)</a:t>
            </a:r>
          </a:p>
          <a:p>
            <a:pPr marL="0" indent="0">
              <a:buNone/>
            </a:pPr>
            <a:endParaRPr lang="en-GB" sz="1800" dirty="0" smtClean="0"/>
          </a:p>
          <a:p>
            <a:pPr marL="0" indent="0">
              <a:buNone/>
            </a:pPr>
            <a:endParaRPr lang="en-GB" sz="1800" dirty="0" smtClean="0"/>
          </a:p>
          <a:p>
            <a:pPr marL="0" indent="0">
              <a:buNone/>
            </a:pPr>
            <a:endParaRPr lang="en-GB" sz="1800" dirty="0"/>
          </a:p>
          <a:p>
            <a:pPr marL="0" indent="0">
              <a:buNone/>
            </a:pPr>
            <a:r>
              <a:rPr lang="en-GB" sz="1400" dirty="0" smtClean="0"/>
              <a:t>B) What might happen as a result of people moving to cities?</a:t>
            </a:r>
            <a:endParaRPr lang="en-GB" sz="1400" dirty="0"/>
          </a:p>
        </p:txBody>
      </p:sp>
      <p:pic>
        <p:nvPicPr>
          <p:cNvPr id="4" name="Picture 2" descr="OLCreate: ContextEnvt_1.0 Study Session 5 Urbanisation: Trend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847" y="612162"/>
            <a:ext cx="4537301" cy="23218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   "/>
          <p:cNvPicPr>
            <a:picLocks noChangeAspect="1" noChangeArrowheads="1"/>
          </p:cNvPicPr>
          <p:nvPr/>
        </p:nvPicPr>
        <p:blipFill rotWithShape="1">
          <a:blip r:embed="rId3">
            <a:extLst>
              <a:ext uri="{28A0092B-C50C-407E-A947-70E740481C1C}">
                <a14:useLocalDpi xmlns:a14="http://schemas.microsoft.com/office/drawing/2010/main" val="0"/>
              </a:ext>
            </a:extLst>
          </a:blip>
          <a:srcRect r="4885" b="5577"/>
          <a:stretch/>
        </p:blipFill>
        <p:spPr bwMode="auto">
          <a:xfrm>
            <a:off x="5994401" y="62088"/>
            <a:ext cx="5745018" cy="33738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82667" y="158656"/>
            <a:ext cx="3818128" cy="307777"/>
          </a:xfrm>
          <a:prstGeom prst="rect">
            <a:avLst/>
          </a:prstGeom>
          <a:noFill/>
        </p:spPr>
        <p:txBody>
          <a:bodyPr wrap="square" rtlCol="0">
            <a:spAutoFit/>
          </a:bodyPr>
          <a:lstStyle/>
          <a:p>
            <a:pPr algn="ctr"/>
            <a:r>
              <a:rPr lang="en-GB" sz="1400" b="1" dirty="0" smtClean="0"/>
              <a:t>Figure 1</a:t>
            </a:r>
            <a:r>
              <a:rPr lang="en-GB" sz="1200" dirty="0" smtClean="0"/>
              <a:t>: Global urban and rural populations (1950-2050) </a:t>
            </a:r>
            <a:endParaRPr lang="en-GB" sz="1200" dirty="0"/>
          </a:p>
        </p:txBody>
      </p:sp>
      <p:sp>
        <p:nvSpPr>
          <p:cNvPr id="8" name="TextBox 7"/>
          <p:cNvSpPr txBox="1"/>
          <p:nvPr/>
        </p:nvSpPr>
        <p:spPr>
          <a:xfrm>
            <a:off x="5902039" y="39130"/>
            <a:ext cx="655780" cy="261610"/>
          </a:xfrm>
          <a:prstGeom prst="rect">
            <a:avLst/>
          </a:prstGeom>
          <a:solidFill>
            <a:schemeClr val="bg1"/>
          </a:solidFill>
        </p:spPr>
        <p:txBody>
          <a:bodyPr wrap="square" rtlCol="0">
            <a:spAutoFit/>
          </a:bodyPr>
          <a:lstStyle/>
          <a:p>
            <a:r>
              <a:rPr lang="en-GB" sz="1100" b="1" dirty="0" smtClean="0"/>
              <a:t>Figure 8</a:t>
            </a:r>
            <a:endParaRPr lang="en-GB" sz="1100" b="1" dirty="0"/>
          </a:p>
        </p:txBody>
      </p:sp>
      <p:pic>
        <p:nvPicPr>
          <p:cNvPr id="9"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625831"/>
            <a:ext cx="450802" cy="450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087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998" y="3200723"/>
            <a:ext cx="7332701" cy="3230563"/>
          </a:xfrm>
          <a:ln w="28575">
            <a:solidFill>
              <a:schemeClr val="tx1"/>
            </a:solidFill>
          </a:ln>
        </p:spPr>
        <p:txBody>
          <a:bodyPr>
            <a:normAutofit/>
          </a:bodyPr>
          <a:lstStyle/>
          <a:p>
            <a:pPr marL="0" indent="0" algn="just">
              <a:buNone/>
            </a:pPr>
            <a:r>
              <a:rPr lang="en-GB" sz="1600" b="1" dirty="0" smtClean="0"/>
              <a:t>3.  Sub Saharan Africa is due to see its urban population double by 2030. </a:t>
            </a:r>
          </a:p>
          <a:p>
            <a:pPr marL="0" indent="0" algn="just">
              <a:buNone/>
            </a:pPr>
            <a:r>
              <a:rPr lang="en-GB" sz="1600" b="1" dirty="0" smtClean="0"/>
              <a:t>Why might this cause problems for city councils (or authorities) in each country?</a:t>
            </a:r>
            <a:endParaRPr lang="en-GB" sz="1600" b="1" dirty="0"/>
          </a:p>
        </p:txBody>
      </p:sp>
      <p:sp>
        <p:nvSpPr>
          <p:cNvPr id="4" name="TextBox 3"/>
          <p:cNvSpPr txBox="1"/>
          <p:nvPr/>
        </p:nvSpPr>
        <p:spPr>
          <a:xfrm>
            <a:off x="504998" y="365125"/>
            <a:ext cx="7210696" cy="2123658"/>
          </a:xfrm>
          <a:prstGeom prst="rect">
            <a:avLst/>
          </a:prstGeom>
          <a:noFill/>
          <a:ln>
            <a:solidFill>
              <a:schemeClr val="tx1"/>
            </a:solidFill>
          </a:ln>
        </p:spPr>
        <p:txBody>
          <a:bodyPr wrap="square" rtlCol="0">
            <a:spAutoFit/>
          </a:bodyPr>
          <a:lstStyle/>
          <a:p>
            <a:pPr algn="just"/>
            <a:r>
              <a:rPr lang="en-GB" sz="1200" dirty="0"/>
              <a:t>Urban inequality exists in all cities of the world, however it is the cities of Africa that show the greatest gap between rich and poor.</a:t>
            </a:r>
          </a:p>
          <a:p>
            <a:pPr algn="just"/>
            <a:endParaRPr lang="en-GB" sz="500" dirty="0"/>
          </a:p>
          <a:p>
            <a:pPr algn="just"/>
            <a:r>
              <a:rPr lang="en-GB" sz="1200" dirty="0"/>
              <a:t>Problems arise from this including:</a:t>
            </a:r>
          </a:p>
          <a:p>
            <a:pPr algn="just"/>
            <a:endParaRPr lang="en-GB" sz="700" dirty="0"/>
          </a:p>
          <a:p>
            <a:pPr marL="171453" indent="-171453" algn="just">
              <a:buFont typeface="Arial" panose="020B0604020202020204" pitchFamily="34" charset="0"/>
              <a:buChar char="•"/>
            </a:pPr>
            <a:r>
              <a:rPr lang="en-GB" sz="1200" dirty="0"/>
              <a:t>As numbers of middle classes and rich people rise in LIC cities prices start to rise, especially for houses in ‘good’ areas. This forces out poorer residents who can not afford to live here. In time these areas may put up gates or fences to divide them from the rest of the city.</a:t>
            </a:r>
          </a:p>
          <a:p>
            <a:pPr marL="171453" indent="-171453" algn="just">
              <a:buFont typeface="Arial" panose="020B0604020202020204" pitchFamily="34" charset="0"/>
              <a:buChar char="•"/>
            </a:pPr>
            <a:r>
              <a:rPr lang="en-GB" sz="1200" dirty="0"/>
              <a:t>The poorest people often do not own their own homes, or have built houses on land that in unstable or may be hazardous. They may be thrown off the land at short notice and have no where to go.</a:t>
            </a:r>
          </a:p>
          <a:p>
            <a:pPr marL="171453" indent="-171453" algn="just">
              <a:buFont typeface="Arial" panose="020B0604020202020204" pitchFamily="34" charset="0"/>
              <a:buChar char="•"/>
            </a:pPr>
            <a:r>
              <a:rPr lang="en-GB" sz="1200" dirty="0"/>
              <a:t>Many wealthier residents believe that poor people are lazy or are criminals, which may reinforce their unfair treatment.</a:t>
            </a:r>
          </a:p>
        </p:txBody>
      </p:sp>
      <p:pic>
        <p:nvPicPr>
          <p:cNvPr id="5" name="Picture 4"/>
          <p:cNvPicPr>
            <a:picLocks noChangeAspect="1"/>
          </p:cNvPicPr>
          <p:nvPr/>
        </p:nvPicPr>
        <p:blipFill>
          <a:blip r:embed="rId2"/>
          <a:stretch>
            <a:fillRect/>
          </a:stretch>
        </p:blipFill>
        <p:spPr>
          <a:xfrm>
            <a:off x="7967008" y="365125"/>
            <a:ext cx="4046596" cy="5671196"/>
          </a:xfrm>
          <a:prstGeom prst="rect">
            <a:avLst/>
          </a:prstGeom>
        </p:spPr>
      </p:pic>
      <p:pic>
        <p:nvPicPr>
          <p:cNvPr id="6" name="Picture 4" descr="https://static.thenounproject.com/png/372956-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96" y="3159482"/>
            <a:ext cx="450802" cy="45080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04998" y="2584681"/>
            <a:ext cx="3623657" cy="369454"/>
          </a:xfrm>
          <a:prstGeom prst="rect">
            <a:avLst/>
          </a:prstGeom>
          <a:solidFill>
            <a:schemeClr val="accent4">
              <a:lumMod val="20000"/>
              <a:lumOff val="80000"/>
            </a:schemeClr>
          </a:solidFill>
          <a:ln w="28575">
            <a:solidFill>
              <a:schemeClr val="tx1"/>
            </a:solidFill>
          </a:ln>
        </p:spPr>
        <p:txBody>
          <a:bodyPr wrap="square" rtlCol="0">
            <a:spAutoFit/>
          </a:bodyPr>
          <a:lstStyle/>
          <a:p>
            <a:r>
              <a:rPr lang="en-GB" dirty="0" smtClean="0"/>
              <a:t>You saw these resources in task B.</a:t>
            </a:r>
            <a:endParaRPr lang="en-GB" dirty="0"/>
          </a:p>
        </p:txBody>
      </p:sp>
    </p:spTree>
    <p:extLst>
      <p:ext uri="{BB962C8B-B14F-4D97-AF65-F5344CB8AC3E}">
        <p14:creationId xmlns:p14="http://schemas.microsoft.com/office/powerpoint/2010/main" val="188400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2995" y="476828"/>
            <a:ext cx="5295067" cy="770947"/>
          </a:xfrm>
          <a:solidFill>
            <a:schemeClr val="accent4">
              <a:lumMod val="20000"/>
              <a:lumOff val="80000"/>
            </a:schemeClr>
          </a:solidFill>
          <a:ln w="19050">
            <a:solidFill>
              <a:schemeClr val="tx1"/>
            </a:solidFill>
          </a:ln>
        </p:spPr>
        <p:txBody>
          <a:bodyPr>
            <a:noAutofit/>
          </a:bodyPr>
          <a:lstStyle/>
          <a:p>
            <a:r>
              <a:rPr lang="en-GB" sz="4000" b="1" dirty="0" err="1" smtClean="0"/>
              <a:t>Kibera</a:t>
            </a:r>
            <a:r>
              <a:rPr lang="en-GB" sz="4000" b="1" dirty="0" smtClean="0"/>
              <a:t>, a slum of Nairobi</a:t>
            </a:r>
            <a:endParaRPr lang="en-GB" sz="4000" b="1" dirty="0"/>
          </a:p>
        </p:txBody>
      </p:sp>
      <p:sp>
        <p:nvSpPr>
          <p:cNvPr id="3" name="Content Placeholder 2"/>
          <p:cNvSpPr>
            <a:spLocks noGrp="1"/>
          </p:cNvSpPr>
          <p:nvPr>
            <p:ph idx="1"/>
          </p:nvPr>
        </p:nvSpPr>
        <p:spPr>
          <a:xfrm>
            <a:off x="838202" y="1853334"/>
            <a:ext cx="10975107" cy="4351338"/>
          </a:xfrm>
          <a:ln>
            <a:solidFill>
              <a:schemeClr val="tx1"/>
            </a:solidFill>
          </a:ln>
        </p:spPr>
        <p:txBody>
          <a:bodyPr/>
          <a:lstStyle/>
          <a:p>
            <a:pPr marL="0" indent="0">
              <a:buNone/>
            </a:pPr>
            <a:r>
              <a:rPr lang="en-GB" sz="1800" b="1" dirty="0" smtClean="0"/>
              <a:t>4. Watch the drone footage (Watch for 2 minutes, then you can skip to 5 </a:t>
            </a:r>
            <a:r>
              <a:rPr lang="en-GB" sz="1800" b="1" dirty="0" err="1" smtClean="0"/>
              <a:t>mins</a:t>
            </a:r>
            <a:r>
              <a:rPr lang="en-GB" sz="1800" b="1" dirty="0" smtClean="0"/>
              <a:t> to the end) </a:t>
            </a:r>
          </a:p>
          <a:p>
            <a:pPr marL="0" indent="0">
              <a:buNone/>
            </a:pPr>
            <a:r>
              <a:rPr lang="en-GB" sz="1800" dirty="0" smtClean="0">
                <a:hlinkClick r:id="rId2"/>
              </a:rPr>
              <a:t>https</a:t>
            </a:r>
            <a:r>
              <a:rPr lang="en-GB" sz="1800" dirty="0">
                <a:hlinkClick r:id="rId2"/>
              </a:rPr>
              <a:t>://</a:t>
            </a:r>
            <a:r>
              <a:rPr lang="en-GB" sz="1800" dirty="0" smtClean="0">
                <a:hlinkClick r:id="rId2"/>
              </a:rPr>
              <a:t>www.youtube.com/watch?v=vsxrDnbR5fg</a:t>
            </a:r>
            <a:endParaRPr lang="en-GB" sz="1800" dirty="0" smtClean="0"/>
          </a:p>
          <a:p>
            <a:pPr marL="0" indent="0">
              <a:buNone/>
            </a:pPr>
            <a:endParaRPr lang="en-GB" sz="1400" dirty="0"/>
          </a:p>
          <a:p>
            <a:pPr marL="0" indent="0">
              <a:buNone/>
            </a:pPr>
            <a:r>
              <a:rPr lang="en-GB" sz="1800" b="1" dirty="0" smtClean="0"/>
              <a:t>Then answer this question:</a:t>
            </a:r>
            <a:endParaRPr lang="en-GB" b="1" dirty="0"/>
          </a:p>
          <a:p>
            <a:pPr marL="0" indent="0">
              <a:buNone/>
            </a:pPr>
            <a:r>
              <a:rPr lang="en-GB" sz="1800" b="1" dirty="0" smtClean="0"/>
              <a:t>4a) As an outsider to this place describe </a:t>
            </a:r>
            <a:r>
              <a:rPr lang="en-GB" sz="1800" b="1" dirty="0" err="1" smtClean="0"/>
              <a:t>Kibera</a:t>
            </a:r>
            <a:r>
              <a:rPr lang="en-GB" sz="1800" b="1" dirty="0" smtClean="0"/>
              <a:t> from above (what did you see from the air) </a:t>
            </a:r>
            <a:r>
              <a:rPr lang="en-GB" sz="1400" b="1" dirty="0" smtClean="0"/>
              <a:t>(try and write a paragraph)</a:t>
            </a:r>
            <a:endParaRPr lang="en-GB" sz="1400" b="1" dirty="0"/>
          </a:p>
        </p:txBody>
      </p:sp>
      <p:grpSp>
        <p:nvGrpSpPr>
          <p:cNvPr id="4" name="Group 3"/>
          <p:cNvGrpSpPr/>
          <p:nvPr/>
        </p:nvGrpSpPr>
        <p:grpSpPr>
          <a:xfrm>
            <a:off x="248307" y="147781"/>
            <a:ext cx="1313875" cy="1265382"/>
            <a:chOff x="0" y="195406"/>
            <a:chExt cx="1302327" cy="1302327"/>
          </a:xfrm>
        </p:grpSpPr>
        <p:pic>
          <p:nvPicPr>
            <p:cNvPr id="2052" name="Picture 4" descr="https://static.thenounproject.com/png/721201-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5406"/>
              <a:ext cx="1302327" cy="130232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static.thenounproject.com/png/2735050-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485" y="581891"/>
              <a:ext cx="579723" cy="579723"/>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2" descr="https://static.thenounproject.com/png/2210021-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07" y="1954934"/>
            <a:ext cx="626303" cy="6263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s://static.thenounproject.com/png/372956-2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6057" y="3203599"/>
            <a:ext cx="450802" cy="4508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static.thenounproject.com/png/2855564-200.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48794" y="110384"/>
            <a:ext cx="1154998" cy="1154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328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964" y="365127"/>
            <a:ext cx="5089236" cy="823594"/>
          </a:xfrm>
          <a:solidFill>
            <a:schemeClr val="accent4">
              <a:lumMod val="20000"/>
              <a:lumOff val="80000"/>
            </a:schemeClr>
          </a:solidFill>
          <a:ln w="28575">
            <a:solidFill>
              <a:schemeClr val="tx1"/>
            </a:solidFill>
          </a:ln>
        </p:spPr>
        <p:txBody>
          <a:bodyPr>
            <a:normAutofit/>
          </a:bodyPr>
          <a:lstStyle/>
          <a:p>
            <a:r>
              <a:rPr lang="en-GB" sz="3600" b="1" dirty="0" err="1" smtClean="0"/>
              <a:t>Kibera</a:t>
            </a:r>
            <a:r>
              <a:rPr lang="en-GB" sz="3600" b="1" dirty="0" smtClean="0"/>
              <a:t>, a slum of Nairobi</a:t>
            </a:r>
            <a:endParaRPr lang="en-GB" sz="3600" b="1" dirty="0"/>
          </a:p>
        </p:txBody>
      </p:sp>
      <p:sp>
        <p:nvSpPr>
          <p:cNvPr id="3" name="Content Placeholder 2"/>
          <p:cNvSpPr>
            <a:spLocks noGrp="1"/>
          </p:cNvSpPr>
          <p:nvPr>
            <p:ph idx="1"/>
          </p:nvPr>
        </p:nvSpPr>
        <p:spPr>
          <a:xfrm>
            <a:off x="682337" y="1651490"/>
            <a:ext cx="6466608" cy="4841673"/>
          </a:xfrm>
          <a:ln w="38100">
            <a:solidFill>
              <a:schemeClr val="tx1"/>
            </a:solidFill>
          </a:ln>
        </p:spPr>
        <p:txBody>
          <a:bodyPr>
            <a:normAutofit/>
          </a:bodyPr>
          <a:lstStyle/>
          <a:p>
            <a:pPr marL="0" indent="0" algn="just">
              <a:buNone/>
            </a:pPr>
            <a:r>
              <a:rPr lang="en-GB" sz="2000" b="1" dirty="0" smtClean="0"/>
              <a:t>4b. From memory (last weeks work), what else can you remember about this place.  </a:t>
            </a:r>
          </a:p>
          <a:p>
            <a:pPr algn="just"/>
            <a:r>
              <a:rPr lang="en-GB" sz="1800" dirty="0"/>
              <a:t>L</a:t>
            </a:r>
            <a:r>
              <a:rPr lang="en-GB" sz="1800" dirty="0" smtClean="0"/>
              <a:t>ist at least 6 things. </a:t>
            </a:r>
          </a:p>
          <a:p>
            <a:pPr algn="just"/>
            <a:r>
              <a:rPr lang="en-GB" sz="1800" dirty="0" smtClean="0"/>
              <a:t>They can be specific, or generic about slums.</a:t>
            </a:r>
            <a:endParaRPr lang="en-GB" sz="1800" dirty="0"/>
          </a:p>
        </p:txBody>
      </p:sp>
      <p:grpSp>
        <p:nvGrpSpPr>
          <p:cNvPr id="4" name="Group 3"/>
          <p:cNvGrpSpPr/>
          <p:nvPr/>
        </p:nvGrpSpPr>
        <p:grpSpPr>
          <a:xfrm>
            <a:off x="415637" y="125760"/>
            <a:ext cx="1200727" cy="1176567"/>
            <a:chOff x="0" y="195406"/>
            <a:chExt cx="1302327" cy="1302327"/>
          </a:xfrm>
        </p:grpSpPr>
        <p:pic>
          <p:nvPicPr>
            <p:cNvPr id="5" name="Picture 4" descr="https://static.thenounproject.com/png/721201-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5406"/>
              <a:ext cx="1302327" cy="13023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static.thenounproject.com/png/2735050-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485" y="581891"/>
              <a:ext cx="579723" cy="579723"/>
            </a:xfrm>
            <a:prstGeom prst="rect">
              <a:avLst/>
            </a:prstGeom>
            <a:noFill/>
            <a:extLst>
              <a:ext uri="{909E8E84-426E-40DD-AFC4-6F175D3DCCD1}">
                <a14:hiddenFill xmlns:a14="http://schemas.microsoft.com/office/drawing/2010/main">
                  <a:solidFill>
                    <a:srgbClr val="FFFFFF"/>
                  </a:solidFill>
                </a14:hiddenFill>
              </a:ext>
            </a:extLst>
          </p:spPr>
        </p:pic>
      </p:grpSp>
      <p:pic>
        <p:nvPicPr>
          <p:cNvPr id="7"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236" y="1737082"/>
            <a:ext cx="450802" cy="45080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505280" y="149142"/>
            <a:ext cx="4355534" cy="2308324"/>
          </a:xfrm>
          <a:prstGeom prst="rect">
            <a:avLst/>
          </a:prstGeom>
          <a:solidFill>
            <a:schemeClr val="accent4">
              <a:lumMod val="20000"/>
              <a:lumOff val="80000"/>
            </a:schemeClr>
          </a:solidFill>
          <a:ln w="38100">
            <a:solidFill>
              <a:schemeClr val="tx1"/>
            </a:solidFill>
          </a:ln>
        </p:spPr>
        <p:txBody>
          <a:bodyPr wrap="square">
            <a:spAutoFit/>
          </a:bodyPr>
          <a:lstStyle/>
          <a:p>
            <a:pPr algn="just"/>
            <a:r>
              <a:rPr lang="en-GB" sz="1200" dirty="0">
                <a:solidFill>
                  <a:srgbClr val="231F20"/>
                </a:solidFill>
                <a:latin typeface="ReithSans"/>
              </a:rPr>
              <a:t>Some of the worst conditions are found in the shanty towns on the edge of the city, near the CBD or along main transport routes. They tend to be unplanned and are often illegal. Houses are self-built using basic materials and shanty towns have few services.</a:t>
            </a:r>
          </a:p>
          <a:p>
            <a:pPr algn="just"/>
            <a:endParaRPr lang="en-GB" sz="1200" dirty="0" smtClean="0">
              <a:solidFill>
                <a:srgbClr val="231F20"/>
              </a:solidFill>
              <a:latin typeface="ReithSans"/>
            </a:endParaRPr>
          </a:p>
          <a:p>
            <a:pPr algn="just"/>
            <a:r>
              <a:rPr lang="en-GB" sz="1200" dirty="0" smtClean="0">
                <a:solidFill>
                  <a:srgbClr val="231F20"/>
                </a:solidFill>
                <a:latin typeface="ReithSans"/>
              </a:rPr>
              <a:t>Shanty </a:t>
            </a:r>
            <a:r>
              <a:rPr lang="en-GB" sz="1200" dirty="0">
                <a:solidFill>
                  <a:srgbClr val="231F20"/>
                </a:solidFill>
                <a:latin typeface="ReithSans"/>
              </a:rPr>
              <a:t>town residents face many problems on a daily basis. </a:t>
            </a:r>
            <a:r>
              <a:rPr lang="en-GB" sz="1200" dirty="0" smtClean="0">
                <a:solidFill>
                  <a:srgbClr val="231F20"/>
                </a:solidFill>
                <a:latin typeface="ReithSans"/>
              </a:rPr>
              <a:t>Shanty </a:t>
            </a:r>
            <a:r>
              <a:rPr lang="en-GB" sz="1200" dirty="0">
                <a:solidFill>
                  <a:srgbClr val="231F20"/>
                </a:solidFill>
                <a:latin typeface="ReithSans"/>
              </a:rPr>
              <a:t>towns are also known as </a:t>
            </a:r>
            <a:r>
              <a:rPr lang="en-GB" sz="1200" b="1" dirty="0">
                <a:solidFill>
                  <a:srgbClr val="231F20"/>
                </a:solidFill>
                <a:latin typeface="ReithSans"/>
              </a:rPr>
              <a:t>townships</a:t>
            </a:r>
            <a:r>
              <a:rPr lang="en-GB" sz="1200" dirty="0">
                <a:solidFill>
                  <a:srgbClr val="231F20"/>
                </a:solidFill>
                <a:latin typeface="ReithSans"/>
              </a:rPr>
              <a:t> in South Africa. </a:t>
            </a:r>
            <a:r>
              <a:rPr lang="en-GB" sz="1200" dirty="0" err="1">
                <a:solidFill>
                  <a:srgbClr val="231F20"/>
                </a:solidFill>
                <a:latin typeface="ReithSans"/>
              </a:rPr>
              <a:t>Khayelitsha</a:t>
            </a:r>
            <a:r>
              <a:rPr lang="en-GB" sz="1200" dirty="0">
                <a:solidFill>
                  <a:srgbClr val="231F20"/>
                </a:solidFill>
                <a:latin typeface="ReithSans"/>
              </a:rPr>
              <a:t> has a population of over 1.8 million people and is one of the largest townships in South Africa</a:t>
            </a:r>
            <a:r>
              <a:rPr lang="en-GB" sz="1200" dirty="0" smtClean="0">
                <a:solidFill>
                  <a:srgbClr val="231F20"/>
                </a:solidFill>
                <a:latin typeface="ReithSans"/>
              </a:rPr>
              <a:t>.   </a:t>
            </a:r>
          </a:p>
          <a:p>
            <a:pPr algn="just"/>
            <a:endParaRPr lang="en-GB" sz="1200" dirty="0">
              <a:solidFill>
                <a:srgbClr val="231F20"/>
              </a:solidFill>
              <a:latin typeface="ReithSans"/>
            </a:endParaRPr>
          </a:p>
          <a:p>
            <a:pPr algn="just"/>
            <a:r>
              <a:rPr lang="en-GB" sz="1200" dirty="0" smtClean="0">
                <a:solidFill>
                  <a:srgbClr val="231F20"/>
                </a:solidFill>
                <a:latin typeface="ReithSans"/>
              </a:rPr>
              <a:t>(BBC </a:t>
            </a:r>
            <a:r>
              <a:rPr lang="en-GB" sz="1200" dirty="0" err="1" smtClean="0">
                <a:solidFill>
                  <a:srgbClr val="231F20"/>
                </a:solidFill>
                <a:latin typeface="ReithSans"/>
              </a:rPr>
              <a:t>Bitesize</a:t>
            </a:r>
            <a:r>
              <a:rPr lang="en-GB" sz="1200" dirty="0" smtClean="0">
                <a:solidFill>
                  <a:srgbClr val="231F20"/>
                </a:solidFill>
                <a:latin typeface="ReithSans"/>
              </a:rPr>
              <a:t>)</a:t>
            </a:r>
            <a:endParaRPr lang="en-GB" sz="1200" b="0" i="0" dirty="0">
              <a:solidFill>
                <a:srgbClr val="231F20"/>
              </a:solidFill>
              <a:effectLst/>
              <a:latin typeface="ReithSans"/>
            </a:endParaRPr>
          </a:p>
        </p:txBody>
      </p:sp>
      <p:graphicFrame>
        <p:nvGraphicFramePr>
          <p:cNvPr id="9" name="Table 8"/>
          <p:cNvGraphicFramePr>
            <a:graphicFrameLocks noGrp="1"/>
          </p:cNvGraphicFramePr>
          <p:nvPr>
            <p:extLst>
              <p:ext uri="{D42A27DB-BD31-4B8C-83A1-F6EECF244321}">
                <p14:modId xmlns:p14="http://schemas.microsoft.com/office/powerpoint/2010/main" val="3589976036"/>
              </p:ext>
            </p:extLst>
          </p:nvPr>
        </p:nvGraphicFramePr>
        <p:xfrm>
          <a:off x="7693889" y="2673451"/>
          <a:ext cx="4166924" cy="3675340"/>
        </p:xfrm>
        <a:graphic>
          <a:graphicData uri="http://schemas.openxmlformats.org/drawingml/2006/table">
            <a:tbl>
              <a:tblPr firstRow="1" bandRow="1">
                <a:tableStyleId>{5940675A-B579-460E-94D1-54222C63F5DA}</a:tableStyleId>
              </a:tblPr>
              <a:tblGrid>
                <a:gridCol w="1108975">
                  <a:extLst>
                    <a:ext uri="{9D8B030D-6E8A-4147-A177-3AD203B41FA5}">
                      <a16:colId xmlns:a16="http://schemas.microsoft.com/office/drawing/2014/main" val="242473984"/>
                    </a:ext>
                  </a:extLst>
                </a:gridCol>
                <a:gridCol w="1498965">
                  <a:extLst>
                    <a:ext uri="{9D8B030D-6E8A-4147-A177-3AD203B41FA5}">
                      <a16:colId xmlns:a16="http://schemas.microsoft.com/office/drawing/2014/main" val="304747066"/>
                    </a:ext>
                  </a:extLst>
                </a:gridCol>
                <a:gridCol w="744862">
                  <a:extLst>
                    <a:ext uri="{9D8B030D-6E8A-4147-A177-3AD203B41FA5}">
                      <a16:colId xmlns:a16="http://schemas.microsoft.com/office/drawing/2014/main" val="2483721570"/>
                    </a:ext>
                  </a:extLst>
                </a:gridCol>
                <a:gridCol w="814122">
                  <a:extLst>
                    <a:ext uri="{9D8B030D-6E8A-4147-A177-3AD203B41FA5}">
                      <a16:colId xmlns:a16="http://schemas.microsoft.com/office/drawing/2014/main" val="1609646500"/>
                    </a:ext>
                  </a:extLst>
                </a:gridCol>
              </a:tblGrid>
              <a:tr h="444222">
                <a:tc gridSpan="2">
                  <a:txBody>
                    <a:bodyPr/>
                    <a:lstStyle/>
                    <a:p>
                      <a:pPr algn="just"/>
                      <a:r>
                        <a:rPr lang="en-GB" sz="1200" dirty="0" smtClean="0"/>
                        <a:t>%</a:t>
                      </a:r>
                      <a:r>
                        <a:rPr lang="en-GB" sz="1200" baseline="0" dirty="0" smtClean="0"/>
                        <a:t> access to piped water / improved sanitation</a:t>
                      </a:r>
                      <a:endParaRPr lang="en-GB" sz="1200" dirty="0"/>
                    </a:p>
                  </a:txBody>
                  <a:tcPr/>
                </a:tc>
                <a:tc hMerge="1">
                  <a:txBody>
                    <a:bodyPr/>
                    <a:lstStyle/>
                    <a:p>
                      <a:endParaRPr lang="en-GB" sz="1200" dirty="0"/>
                    </a:p>
                  </a:txBody>
                  <a:tcPr/>
                </a:tc>
                <a:tc>
                  <a:txBody>
                    <a:bodyPr/>
                    <a:lstStyle/>
                    <a:p>
                      <a:r>
                        <a:rPr lang="en-GB" sz="1200" dirty="0" smtClean="0"/>
                        <a:t>Urban %</a:t>
                      </a:r>
                      <a:endParaRPr lang="en-GB" sz="1200" dirty="0"/>
                    </a:p>
                  </a:txBody>
                  <a:tcPr/>
                </a:tc>
                <a:tc>
                  <a:txBody>
                    <a:bodyPr/>
                    <a:lstStyle/>
                    <a:p>
                      <a:r>
                        <a:rPr lang="en-GB" sz="1200" dirty="0" smtClean="0"/>
                        <a:t>Rural</a:t>
                      </a:r>
                      <a:r>
                        <a:rPr lang="en-GB" sz="1200" baseline="0" dirty="0" smtClean="0"/>
                        <a:t> %</a:t>
                      </a:r>
                      <a:endParaRPr lang="en-GB" sz="1200" dirty="0"/>
                    </a:p>
                  </a:txBody>
                  <a:tcPr/>
                </a:tc>
                <a:extLst>
                  <a:ext uri="{0D108BD9-81ED-4DB2-BD59-A6C34878D82A}">
                    <a16:rowId xmlns:a16="http://schemas.microsoft.com/office/drawing/2014/main" val="3204901412"/>
                  </a:ext>
                </a:extLst>
              </a:tr>
              <a:tr h="360313">
                <a:tc rowSpan="2">
                  <a:txBody>
                    <a:bodyPr/>
                    <a:lstStyle/>
                    <a:p>
                      <a:r>
                        <a:rPr lang="en-GB" sz="1200" dirty="0" smtClean="0"/>
                        <a:t>Sub-Saharan Africa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33</a:t>
                      </a:r>
                      <a:endParaRPr lang="en-GB" sz="1200" dirty="0"/>
                    </a:p>
                  </a:txBody>
                  <a:tcPr/>
                </a:tc>
                <a:tc>
                  <a:txBody>
                    <a:bodyPr/>
                    <a:lstStyle/>
                    <a:p>
                      <a:r>
                        <a:rPr lang="en-GB" sz="1200" dirty="0" smtClean="0"/>
                        <a:t>5</a:t>
                      </a:r>
                      <a:endParaRPr lang="en-GB" sz="1200" dirty="0"/>
                    </a:p>
                  </a:txBody>
                  <a:tcPr/>
                </a:tc>
                <a:extLst>
                  <a:ext uri="{0D108BD9-81ED-4DB2-BD59-A6C34878D82A}">
                    <a16:rowId xmlns:a16="http://schemas.microsoft.com/office/drawing/2014/main" val="4209667618"/>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40</a:t>
                      </a:r>
                      <a:endParaRPr lang="en-GB" sz="1200" dirty="0"/>
                    </a:p>
                  </a:txBody>
                  <a:tcPr/>
                </a:tc>
                <a:tc>
                  <a:txBody>
                    <a:bodyPr/>
                    <a:lstStyle/>
                    <a:p>
                      <a:r>
                        <a:rPr lang="en-GB" sz="1200" dirty="0" smtClean="0"/>
                        <a:t>23</a:t>
                      </a:r>
                      <a:endParaRPr lang="en-GB" sz="1200" dirty="0"/>
                    </a:p>
                  </a:txBody>
                  <a:tcPr/>
                </a:tc>
                <a:extLst>
                  <a:ext uri="{0D108BD9-81ED-4DB2-BD59-A6C34878D82A}">
                    <a16:rowId xmlns:a16="http://schemas.microsoft.com/office/drawing/2014/main" val="1228009828"/>
                  </a:ext>
                </a:extLst>
              </a:tr>
              <a:tr h="360313">
                <a:tc rowSpan="2">
                  <a:txBody>
                    <a:bodyPr/>
                    <a:lstStyle/>
                    <a:p>
                      <a:r>
                        <a:rPr lang="en-GB" sz="1200" dirty="0" smtClean="0"/>
                        <a:t>Southern Asia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56</a:t>
                      </a:r>
                      <a:endParaRPr lang="en-GB" sz="1200" dirty="0"/>
                    </a:p>
                  </a:txBody>
                  <a:tcPr/>
                </a:tc>
                <a:tc>
                  <a:txBody>
                    <a:bodyPr/>
                    <a:lstStyle/>
                    <a:p>
                      <a:r>
                        <a:rPr lang="en-GB" sz="1200" dirty="0" smtClean="0"/>
                        <a:t>17</a:t>
                      </a:r>
                      <a:endParaRPr lang="en-GB" sz="1200" dirty="0"/>
                    </a:p>
                  </a:txBody>
                  <a:tcPr/>
                </a:tc>
                <a:extLst>
                  <a:ext uri="{0D108BD9-81ED-4DB2-BD59-A6C34878D82A}">
                    <a16:rowId xmlns:a16="http://schemas.microsoft.com/office/drawing/2014/main" val="2830655312"/>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67</a:t>
                      </a:r>
                      <a:endParaRPr lang="en-GB" sz="1200" dirty="0"/>
                    </a:p>
                  </a:txBody>
                  <a:tcPr/>
                </a:tc>
                <a:tc>
                  <a:txBody>
                    <a:bodyPr/>
                    <a:lstStyle/>
                    <a:p>
                      <a:r>
                        <a:rPr lang="en-GB" sz="1200" dirty="0" smtClean="0"/>
                        <a:t>36</a:t>
                      </a:r>
                      <a:endParaRPr lang="en-GB" sz="1200" dirty="0"/>
                    </a:p>
                  </a:txBody>
                  <a:tcPr/>
                </a:tc>
                <a:extLst>
                  <a:ext uri="{0D108BD9-81ED-4DB2-BD59-A6C34878D82A}">
                    <a16:rowId xmlns:a16="http://schemas.microsoft.com/office/drawing/2014/main" val="1698345341"/>
                  </a:ext>
                </a:extLst>
              </a:tr>
              <a:tr h="360313">
                <a:tc rowSpan="2">
                  <a:txBody>
                    <a:bodyPr/>
                    <a:lstStyle/>
                    <a:p>
                      <a:r>
                        <a:rPr lang="en-GB" sz="1200" dirty="0" smtClean="0"/>
                        <a:t>South East Asia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51</a:t>
                      </a:r>
                      <a:endParaRPr lang="en-GB" sz="1200" dirty="0"/>
                    </a:p>
                  </a:txBody>
                  <a:tcPr/>
                </a:tc>
                <a:tc>
                  <a:txBody>
                    <a:bodyPr/>
                    <a:lstStyle/>
                    <a:p>
                      <a:r>
                        <a:rPr lang="en-GB" sz="1200" dirty="0" smtClean="0"/>
                        <a:t>17</a:t>
                      </a:r>
                      <a:endParaRPr lang="en-GB" sz="1200" dirty="0"/>
                    </a:p>
                  </a:txBody>
                  <a:tcPr/>
                </a:tc>
                <a:extLst>
                  <a:ext uri="{0D108BD9-81ED-4DB2-BD59-A6C34878D82A}">
                    <a16:rowId xmlns:a16="http://schemas.microsoft.com/office/drawing/2014/main" val="2132294594"/>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81</a:t>
                      </a:r>
                      <a:endParaRPr lang="en-GB" sz="1200" dirty="0"/>
                    </a:p>
                  </a:txBody>
                  <a:tcPr/>
                </a:tc>
                <a:tc>
                  <a:txBody>
                    <a:bodyPr/>
                    <a:lstStyle/>
                    <a:p>
                      <a:r>
                        <a:rPr lang="en-GB" sz="1200" dirty="0" smtClean="0"/>
                        <a:t>64</a:t>
                      </a:r>
                      <a:endParaRPr lang="en-GB" sz="1200" dirty="0"/>
                    </a:p>
                  </a:txBody>
                  <a:tcPr/>
                </a:tc>
                <a:extLst>
                  <a:ext uri="{0D108BD9-81ED-4DB2-BD59-A6C34878D82A}">
                    <a16:rowId xmlns:a16="http://schemas.microsoft.com/office/drawing/2014/main" val="594098428"/>
                  </a:ext>
                </a:extLst>
              </a:tr>
              <a:tr h="360313">
                <a:tc rowSpan="2">
                  <a:txBody>
                    <a:bodyPr/>
                    <a:lstStyle/>
                    <a:p>
                      <a:r>
                        <a:rPr lang="en-GB" sz="1200" dirty="0" smtClean="0"/>
                        <a:t>Latin America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94</a:t>
                      </a:r>
                      <a:endParaRPr lang="en-GB" sz="1200" dirty="0"/>
                    </a:p>
                  </a:txBody>
                  <a:tcPr/>
                </a:tc>
                <a:tc>
                  <a:txBody>
                    <a:bodyPr/>
                    <a:lstStyle/>
                    <a:p>
                      <a:r>
                        <a:rPr lang="en-GB" sz="1200" dirty="0" smtClean="0"/>
                        <a:t>68</a:t>
                      </a:r>
                      <a:endParaRPr lang="en-GB" sz="1200" dirty="0"/>
                    </a:p>
                  </a:txBody>
                  <a:tcPr/>
                </a:tc>
                <a:extLst>
                  <a:ext uri="{0D108BD9-81ED-4DB2-BD59-A6C34878D82A}">
                    <a16:rowId xmlns:a16="http://schemas.microsoft.com/office/drawing/2014/main" val="1962873114"/>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88</a:t>
                      </a:r>
                      <a:endParaRPr lang="en-GB" sz="1200" dirty="0"/>
                    </a:p>
                  </a:txBody>
                  <a:tcPr/>
                </a:tc>
                <a:tc>
                  <a:txBody>
                    <a:bodyPr/>
                    <a:lstStyle/>
                    <a:p>
                      <a:r>
                        <a:rPr lang="en-GB" sz="1200" dirty="0" smtClean="0"/>
                        <a:t>64</a:t>
                      </a:r>
                      <a:endParaRPr lang="en-GB" sz="1200" dirty="0"/>
                    </a:p>
                  </a:txBody>
                  <a:tcPr/>
                </a:tc>
                <a:extLst>
                  <a:ext uri="{0D108BD9-81ED-4DB2-BD59-A6C34878D82A}">
                    <a16:rowId xmlns:a16="http://schemas.microsoft.com/office/drawing/2014/main" val="604868759"/>
                  </a:ext>
                </a:extLst>
              </a:tr>
            </a:tbl>
          </a:graphicData>
        </a:graphic>
      </p:graphicFrame>
      <p:sp>
        <p:nvSpPr>
          <p:cNvPr id="10" name="TextBox 9"/>
          <p:cNvSpPr txBox="1"/>
          <p:nvPr/>
        </p:nvSpPr>
        <p:spPr>
          <a:xfrm>
            <a:off x="7588265" y="6418489"/>
            <a:ext cx="4272548" cy="400110"/>
          </a:xfrm>
          <a:prstGeom prst="rect">
            <a:avLst/>
          </a:prstGeom>
          <a:noFill/>
        </p:spPr>
        <p:txBody>
          <a:bodyPr wrap="square" rtlCol="0">
            <a:spAutoFit/>
          </a:bodyPr>
          <a:lstStyle/>
          <a:p>
            <a:pPr algn="just"/>
            <a:r>
              <a:rPr lang="en-GB" sz="1000" b="1" i="1" dirty="0" smtClean="0"/>
              <a:t>Figure 16: Urbanisation can kick start improvements in infrastructure, when supported by local governments – World Bank Report 2013</a:t>
            </a:r>
            <a:endParaRPr lang="en-GB" sz="1000" b="1" i="1" dirty="0"/>
          </a:p>
        </p:txBody>
      </p:sp>
    </p:spTree>
    <p:extLst>
      <p:ext uri="{BB962C8B-B14F-4D97-AF65-F5344CB8AC3E}">
        <p14:creationId xmlns:p14="http://schemas.microsoft.com/office/powerpoint/2010/main" val="491779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719" y="374363"/>
            <a:ext cx="10836562" cy="660109"/>
          </a:xfrm>
          <a:solidFill>
            <a:schemeClr val="accent4">
              <a:lumMod val="20000"/>
              <a:lumOff val="80000"/>
            </a:schemeClr>
          </a:solidFill>
          <a:ln w="28575">
            <a:solidFill>
              <a:schemeClr val="tx1"/>
            </a:solidFill>
          </a:ln>
        </p:spPr>
        <p:txBody>
          <a:bodyPr>
            <a:normAutofit/>
          </a:bodyPr>
          <a:lstStyle/>
          <a:p>
            <a:r>
              <a:rPr lang="en-GB" sz="3200" b="1" dirty="0"/>
              <a:t>5</a:t>
            </a:r>
            <a:r>
              <a:rPr lang="en-GB" sz="3200" b="1" dirty="0" smtClean="0"/>
              <a:t>. Another perception of this place</a:t>
            </a:r>
            <a:endParaRPr lang="en-GB" sz="3200" b="1" dirty="0"/>
          </a:p>
        </p:txBody>
      </p:sp>
      <p:sp>
        <p:nvSpPr>
          <p:cNvPr id="3" name="Content Placeholder 2"/>
          <p:cNvSpPr>
            <a:spLocks noGrp="1"/>
          </p:cNvSpPr>
          <p:nvPr>
            <p:ph idx="1"/>
          </p:nvPr>
        </p:nvSpPr>
        <p:spPr>
          <a:xfrm>
            <a:off x="984506" y="1405001"/>
            <a:ext cx="10515600" cy="4351338"/>
          </a:xfrm>
        </p:spPr>
        <p:txBody>
          <a:bodyPr/>
          <a:lstStyle/>
          <a:p>
            <a:pPr marL="0" indent="0">
              <a:buNone/>
            </a:pPr>
            <a:r>
              <a:rPr lang="en-GB" sz="1800" dirty="0" smtClean="0"/>
              <a:t>Watch this video</a:t>
            </a:r>
          </a:p>
          <a:p>
            <a:pPr marL="0" indent="0">
              <a:buNone/>
            </a:pPr>
            <a:r>
              <a:rPr lang="en-GB" sz="1800" dirty="0">
                <a:hlinkClick r:id="rId2"/>
              </a:rPr>
              <a:t>https://www.youtube.com/watch?v=sDeDpk-5H5w</a:t>
            </a:r>
            <a:endParaRPr lang="en-GB" sz="1800" dirty="0"/>
          </a:p>
          <a:p>
            <a:pPr marL="0" indent="0">
              <a:buNone/>
            </a:pPr>
            <a:endParaRPr lang="en-GB" dirty="0"/>
          </a:p>
        </p:txBody>
      </p:sp>
      <p:sp>
        <p:nvSpPr>
          <p:cNvPr id="4" name="TextBox 3"/>
          <p:cNvSpPr txBox="1"/>
          <p:nvPr/>
        </p:nvSpPr>
        <p:spPr>
          <a:xfrm>
            <a:off x="677719" y="2653146"/>
            <a:ext cx="10987808" cy="3693319"/>
          </a:xfrm>
          <a:prstGeom prst="rect">
            <a:avLst/>
          </a:prstGeom>
          <a:noFill/>
          <a:ln w="38100">
            <a:solidFill>
              <a:schemeClr val="tx1"/>
            </a:solidFill>
          </a:ln>
        </p:spPr>
        <p:txBody>
          <a:bodyPr wrap="square" rtlCol="0">
            <a:spAutoFit/>
          </a:bodyPr>
          <a:lstStyle/>
          <a:p>
            <a:r>
              <a:rPr lang="en-GB" dirty="0" smtClean="0"/>
              <a:t>5a. What does this traveller to </a:t>
            </a:r>
            <a:r>
              <a:rPr lang="en-GB" dirty="0" err="1" smtClean="0"/>
              <a:t>Kibera</a:t>
            </a:r>
            <a:r>
              <a:rPr lang="en-GB" dirty="0" smtClean="0"/>
              <a:t> have to say about it? Does this match your earlier perception?</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a:p>
        </p:txBody>
      </p:sp>
      <p:pic>
        <p:nvPicPr>
          <p:cNvPr id="5" name="Picture 2" descr="https://static.thenounproject.com/png/2210021-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567" y="1402770"/>
            <a:ext cx="626303" cy="62630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166" y="2701637"/>
            <a:ext cx="450802" cy="4508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static.thenounproject.com/png/2855564-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89448" y="1266310"/>
            <a:ext cx="1154998" cy="1154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434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52945" y="1553810"/>
            <a:ext cx="9602866" cy="800219"/>
          </a:xfrm>
          <a:prstGeom prst="rect">
            <a:avLst/>
          </a:prstGeom>
        </p:spPr>
        <p:txBody>
          <a:bodyPr wrap="square">
            <a:spAutoFit/>
          </a:bodyPr>
          <a:lstStyle/>
          <a:p>
            <a:r>
              <a:rPr lang="en-GB" b="1" dirty="0" smtClean="0"/>
              <a:t>Watch the Ted talk: Life in </a:t>
            </a:r>
            <a:r>
              <a:rPr lang="en-GB" b="1" dirty="0" err="1" smtClean="0"/>
              <a:t>Kibera</a:t>
            </a:r>
            <a:r>
              <a:rPr lang="en-GB" b="1" dirty="0" smtClean="0"/>
              <a:t> – from 2015  (9 minutes</a:t>
            </a:r>
            <a:r>
              <a:rPr lang="en-GB" b="1" dirty="0" smtClean="0">
                <a:hlinkClick r:id="rId2"/>
              </a:rPr>
              <a:t>)</a:t>
            </a:r>
          </a:p>
          <a:p>
            <a:endParaRPr lang="en-GB" sz="1400" dirty="0">
              <a:hlinkClick r:id="rId2"/>
            </a:endParaRPr>
          </a:p>
          <a:p>
            <a:r>
              <a:rPr lang="en-GB" sz="1400" dirty="0" smtClean="0">
                <a:hlinkClick r:id="rId2"/>
              </a:rPr>
              <a:t>https://www.youtube.com/watch?v=MSEHp9VMRuo</a:t>
            </a:r>
            <a:endParaRPr lang="en-GB" sz="1400" dirty="0"/>
          </a:p>
        </p:txBody>
      </p:sp>
      <p:sp>
        <p:nvSpPr>
          <p:cNvPr id="5" name="TextBox 4"/>
          <p:cNvSpPr txBox="1"/>
          <p:nvPr/>
        </p:nvSpPr>
        <p:spPr>
          <a:xfrm>
            <a:off x="1059871" y="2879373"/>
            <a:ext cx="10757947" cy="3539430"/>
          </a:xfrm>
          <a:prstGeom prst="rect">
            <a:avLst/>
          </a:prstGeom>
          <a:noFill/>
          <a:ln w="28575">
            <a:solidFill>
              <a:schemeClr val="tx1"/>
            </a:solidFill>
          </a:ln>
        </p:spPr>
        <p:txBody>
          <a:bodyPr wrap="square" rtlCol="0">
            <a:spAutoFit/>
          </a:bodyPr>
          <a:lstStyle/>
          <a:p>
            <a:r>
              <a:rPr lang="en-GB" sz="1400" b="1" dirty="0" smtClean="0"/>
              <a:t>Q. 5b. Why does </a:t>
            </a:r>
            <a:r>
              <a:rPr lang="en-GB" sz="1400" b="1" dirty="0"/>
              <a:t>Harriet Kamakil </a:t>
            </a:r>
            <a:r>
              <a:rPr lang="en-GB" sz="1400" b="1" dirty="0" smtClean="0"/>
              <a:t>Brown say that all cities are the same? </a:t>
            </a:r>
          </a:p>
          <a:p>
            <a:endParaRPr lang="en-GB" sz="1400" dirty="0"/>
          </a:p>
          <a:p>
            <a:pPr algn="just"/>
            <a:endParaRPr lang="en-GB" sz="1400" dirty="0" smtClean="0"/>
          </a:p>
          <a:p>
            <a:pPr algn="just"/>
            <a:endParaRPr lang="en-GB" sz="1400" dirty="0"/>
          </a:p>
          <a:p>
            <a:pPr algn="just"/>
            <a:endParaRPr lang="en-GB" sz="1400" dirty="0" smtClean="0"/>
          </a:p>
          <a:p>
            <a:pPr algn="just"/>
            <a:endParaRPr lang="en-GB" sz="1400" dirty="0" smtClean="0"/>
          </a:p>
          <a:p>
            <a:pPr algn="just"/>
            <a:endParaRPr lang="en-GB" sz="1400" dirty="0"/>
          </a:p>
          <a:p>
            <a:pPr algn="just"/>
            <a:endParaRPr lang="en-GB" sz="1400" dirty="0" smtClean="0"/>
          </a:p>
          <a:p>
            <a:pPr algn="just"/>
            <a:endParaRPr lang="en-GB" sz="1400" dirty="0"/>
          </a:p>
          <a:p>
            <a:pPr algn="just"/>
            <a:r>
              <a:rPr lang="en-GB" sz="1400" b="1" dirty="0" smtClean="0"/>
              <a:t>5c. What might be different about growing up in a disadvantaged family in </a:t>
            </a:r>
            <a:r>
              <a:rPr lang="en-GB" sz="1400" b="1" dirty="0" err="1" smtClean="0"/>
              <a:t>Kibera</a:t>
            </a:r>
            <a:r>
              <a:rPr lang="en-GB" sz="1400" b="1" dirty="0" smtClean="0"/>
              <a:t>, compared to living in a disadvantaged community in Britain? </a:t>
            </a:r>
          </a:p>
          <a:p>
            <a:pPr algn="just"/>
            <a:endParaRPr lang="en-GB" sz="1600" dirty="0"/>
          </a:p>
          <a:p>
            <a:pPr algn="just"/>
            <a:endParaRPr lang="en-GB" sz="1600" dirty="0" smtClean="0"/>
          </a:p>
          <a:p>
            <a:pPr algn="just"/>
            <a:endParaRPr lang="en-GB" sz="1600" dirty="0"/>
          </a:p>
          <a:p>
            <a:pPr algn="just"/>
            <a:endParaRPr lang="en-GB" sz="1600" dirty="0" smtClean="0"/>
          </a:p>
          <a:p>
            <a:pPr algn="just"/>
            <a:endParaRPr lang="en-GB" sz="1600" dirty="0"/>
          </a:p>
        </p:txBody>
      </p:sp>
      <p:sp>
        <p:nvSpPr>
          <p:cNvPr id="7" name="Title 6"/>
          <p:cNvSpPr>
            <a:spLocks noGrp="1"/>
          </p:cNvSpPr>
          <p:nvPr>
            <p:ph type="title"/>
          </p:nvPr>
        </p:nvSpPr>
        <p:spPr>
          <a:xfrm>
            <a:off x="838200" y="664494"/>
            <a:ext cx="10515600" cy="601785"/>
          </a:xfrm>
          <a:solidFill>
            <a:schemeClr val="accent5">
              <a:lumMod val="40000"/>
              <a:lumOff val="60000"/>
            </a:schemeClr>
          </a:solidFill>
          <a:ln w="28575">
            <a:solidFill>
              <a:schemeClr val="tx1"/>
            </a:solidFill>
          </a:ln>
        </p:spPr>
        <p:txBody>
          <a:bodyPr>
            <a:normAutofit/>
          </a:bodyPr>
          <a:lstStyle/>
          <a:p>
            <a:r>
              <a:rPr lang="en-GB" sz="2800" dirty="0" smtClean="0"/>
              <a:t>Extra task: This is optional. You can choose to go straight to the final task</a:t>
            </a:r>
            <a:endParaRPr lang="en-GB" sz="2800" dirty="0"/>
          </a:p>
        </p:txBody>
      </p:sp>
      <p:pic>
        <p:nvPicPr>
          <p:cNvPr id="8" name="Picture 4" descr="https://static.thenounproject.com/png/372956-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906" y="2879373"/>
            <a:ext cx="549627" cy="54962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static.thenounproject.com/png/2210021-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569" y="1553810"/>
            <a:ext cx="626303" cy="62630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326255" y="137847"/>
            <a:ext cx="1588654" cy="369332"/>
          </a:xfrm>
          <a:prstGeom prst="rect">
            <a:avLst/>
          </a:prstGeom>
          <a:solidFill>
            <a:srgbClr val="FFFF00"/>
          </a:solidFill>
        </p:spPr>
        <p:txBody>
          <a:bodyPr wrap="square" rtlCol="0">
            <a:spAutoFit/>
          </a:bodyPr>
          <a:lstStyle/>
          <a:p>
            <a:r>
              <a:rPr lang="en-GB" dirty="0" smtClean="0"/>
              <a:t>Grade booster</a:t>
            </a:r>
            <a:endParaRPr lang="en-GB" dirty="0"/>
          </a:p>
        </p:txBody>
      </p:sp>
      <p:pic>
        <p:nvPicPr>
          <p:cNvPr id="3074" name="Picture 2" descr="https://static.thenounproject.com/png/780226-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59468" y="179551"/>
            <a:ext cx="413503" cy="413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3611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491" y="544702"/>
            <a:ext cx="5257798" cy="719948"/>
          </a:xfrm>
          <a:solidFill>
            <a:schemeClr val="accent4"/>
          </a:solidFill>
          <a:ln w="38100">
            <a:solidFill>
              <a:schemeClr val="tx1"/>
            </a:solidFill>
          </a:ln>
        </p:spPr>
        <p:txBody>
          <a:bodyPr/>
          <a:lstStyle/>
          <a:p>
            <a:r>
              <a:rPr lang="en-GB" dirty="0" smtClean="0"/>
              <a:t>DECISION QUESTION:</a:t>
            </a:r>
            <a:endParaRPr lang="en-GB" dirty="0"/>
          </a:p>
        </p:txBody>
      </p:sp>
      <p:sp>
        <p:nvSpPr>
          <p:cNvPr id="3" name="Content Placeholder 2"/>
          <p:cNvSpPr>
            <a:spLocks noGrp="1"/>
          </p:cNvSpPr>
          <p:nvPr>
            <p:ph idx="1"/>
          </p:nvPr>
        </p:nvSpPr>
        <p:spPr>
          <a:xfrm>
            <a:off x="683491" y="1570617"/>
            <a:ext cx="11085574" cy="2058351"/>
          </a:xfrm>
          <a:solidFill>
            <a:schemeClr val="accent4">
              <a:lumMod val="20000"/>
              <a:lumOff val="80000"/>
            </a:schemeClr>
          </a:solidFill>
          <a:ln w="28575">
            <a:solidFill>
              <a:schemeClr val="tx1"/>
            </a:solidFill>
          </a:ln>
        </p:spPr>
        <p:txBody>
          <a:bodyPr>
            <a:normAutofit/>
          </a:bodyPr>
          <a:lstStyle/>
          <a:p>
            <a:pPr marL="0" indent="0" algn="just">
              <a:buNone/>
            </a:pPr>
            <a:r>
              <a:rPr lang="en-GB" sz="2000" dirty="0" smtClean="0"/>
              <a:t>This will be marked out of 9, which is how a GCSE answer would be marked. </a:t>
            </a:r>
          </a:p>
          <a:p>
            <a:pPr marL="0" indent="0" algn="just">
              <a:buNone/>
            </a:pPr>
            <a:r>
              <a:rPr lang="en-GB" sz="2000" dirty="0" smtClean="0"/>
              <a:t>You might like to plan some ideas out first.</a:t>
            </a:r>
          </a:p>
          <a:p>
            <a:pPr marL="0" indent="0" algn="just">
              <a:buNone/>
            </a:pPr>
            <a:endParaRPr lang="en-GB" sz="2000" dirty="0"/>
          </a:p>
          <a:p>
            <a:pPr marL="0" indent="0" algn="just">
              <a:buNone/>
            </a:pPr>
            <a:r>
              <a:rPr lang="en-GB" sz="1600" dirty="0" smtClean="0"/>
              <a:t>If you would like additional support there is an extra slide with a writing frame. This is optional but there should you want it. </a:t>
            </a:r>
          </a:p>
          <a:p>
            <a:pPr marL="0" indent="0" algn="just">
              <a:buNone/>
            </a:pPr>
            <a:r>
              <a:rPr lang="en-GB" sz="1600" dirty="0" smtClean="0">
                <a:hlinkClick r:id="rId2" action="ppaction://hlinksldjump"/>
              </a:rPr>
              <a:t>Click here</a:t>
            </a:r>
            <a:endParaRPr lang="en-GB" sz="1600" dirty="0"/>
          </a:p>
        </p:txBody>
      </p:sp>
      <p:sp>
        <p:nvSpPr>
          <p:cNvPr id="4" name="TextBox 3"/>
          <p:cNvSpPr txBox="1"/>
          <p:nvPr/>
        </p:nvSpPr>
        <p:spPr>
          <a:xfrm>
            <a:off x="683491" y="4174836"/>
            <a:ext cx="11240654" cy="1754326"/>
          </a:xfrm>
          <a:prstGeom prst="rect">
            <a:avLst/>
          </a:prstGeom>
          <a:solidFill>
            <a:schemeClr val="accent1">
              <a:lumMod val="40000"/>
              <a:lumOff val="60000"/>
            </a:schemeClr>
          </a:solidFill>
          <a:ln w="38100">
            <a:solidFill>
              <a:schemeClr val="tx1"/>
            </a:solidFill>
            <a:prstDash val="sysDash"/>
          </a:ln>
        </p:spPr>
        <p:txBody>
          <a:bodyPr wrap="square" rtlCol="0">
            <a:spAutoFit/>
          </a:bodyPr>
          <a:lstStyle/>
          <a:p>
            <a:r>
              <a:rPr lang="en-GB" b="1" dirty="0" smtClean="0"/>
              <a:t>6. How far do you believe that </a:t>
            </a:r>
            <a:r>
              <a:rPr lang="en-GB" b="1" dirty="0" err="1" smtClean="0"/>
              <a:t>Kibera</a:t>
            </a:r>
            <a:r>
              <a:rPr lang="en-GB" b="1" dirty="0" smtClean="0"/>
              <a:t> in Nairobi, is a slum of hope?   9 marks</a:t>
            </a:r>
          </a:p>
          <a:p>
            <a:endParaRPr lang="en-GB" dirty="0"/>
          </a:p>
          <a:p>
            <a:pPr marL="285750" indent="-285750">
              <a:buFont typeface="Arial" panose="020B0604020202020204" pitchFamily="34" charset="0"/>
              <a:buChar char="•"/>
            </a:pPr>
            <a:r>
              <a:rPr lang="en-GB" dirty="0" smtClean="0"/>
              <a:t>You should use evidence from the booklet (sections A, B and C) to explain your decision</a:t>
            </a:r>
          </a:p>
          <a:p>
            <a:pPr marL="285750" indent="-285750">
              <a:buFont typeface="Arial" panose="020B0604020202020204" pitchFamily="34" charset="0"/>
              <a:buChar char="•"/>
            </a:pPr>
            <a:r>
              <a:rPr lang="en-GB" dirty="0" smtClean="0"/>
              <a:t>You should show how far you agree (use statements like: I fully agree, I mostly agree, I disagree with the statement)</a:t>
            </a:r>
          </a:p>
          <a:p>
            <a:pPr marL="285750" indent="-285750">
              <a:buFont typeface="Arial" panose="020B0604020202020204" pitchFamily="34" charset="0"/>
              <a:buChar char="•"/>
            </a:pPr>
            <a:r>
              <a:rPr lang="en-GB" dirty="0" smtClean="0"/>
              <a:t>You could include one other example of a slum that may contrast to </a:t>
            </a:r>
            <a:r>
              <a:rPr lang="en-GB" dirty="0" err="1" smtClean="0"/>
              <a:t>Kibera</a:t>
            </a:r>
            <a:r>
              <a:rPr lang="en-GB" dirty="0" smtClean="0"/>
              <a:t>.</a:t>
            </a:r>
          </a:p>
          <a:p>
            <a:pPr marL="285750" indent="-285750">
              <a:buFont typeface="Arial" panose="020B0604020202020204" pitchFamily="34" charset="0"/>
              <a:buChar char="•"/>
            </a:pPr>
            <a:endParaRPr lang="en-GB" dirty="0"/>
          </a:p>
        </p:txBody>
      </p:sp>
      <p:pic>
        <p:nvPicPr>
          <p:cNvPr id="6146" name="Picture 2" descr="https://static.thenounproject.com/png/1683035-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6400" y="235379"/>
            <a:ext cx="1108364" cy="110836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864" y="4174836"/>
            <a:ext cx="549627" cy="549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83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309</TotalTime>
  <Words>1619</Words>
  <Application>Microsoft Office PowerPoint</Application>
  <PresentationFormat>Widescreen</PresentationFormat>
  <Paragraphs>192</Paragraphs>
  <Slides>12</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ReithSans</vt:lpstr>
      <vt:lpstr>Office Theme</vt:lpstr>
      <vt:lpstr>Task C: Making a decision based on the information</vt:lpstr>
      <vt:lpstr>1. Reminder of the key issues facing urban areas</vt:lpstr>
      <vt:lpstr>PowerPoint Presentation</vt:lpstr>
      <vt:lpstr>PowerPoint Presentation</vt:lpstr>
      <vt:lpstr>Kibera, a slum of Nairobi</vt:lpstr>
      <vt:lpstr>Kibera, a slum of Nairobi</vt:lpstr>
      <vt:lpstr>5. Another perception of this place</vt:lpstr>
      <vt:lpstr>Extra task: This is optional. You can choose to go straight to the final task</vt:lpstr>
      <vt:lpstr>DECISION QUESTION:</vt:lpstr>
      <vt:lpstr>How to structure your answer</vt:lpstr>
      <vt:lpstr>Markscheme</vt:lpstr>
      <vt:lpstr>Well done!!!!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Norris R. Mrs</cp:lastModifiedBy>
  <cp:revision>105</cp:revision>
  <dcterms:created xsi:type="dcterms:W3CDTF">2020-05-13T20:16:50Z</dcterms:created>
  <dcterms:modified xsi:type="dcterms:W3CDTF">2020-06-08T10:53:40Z</dcterms:modified>
</cp:coreProperties>
</file>